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67070" autoAdjust="0"/>
  </p:normalViewPr>
  <p:slideViewPr>
    <p:cSldViewPr snapToGrid="0" snapToObjects="1">
      <p:cViewPr varScale="1">
        <p:scale>
          <a:sx n="62" d="100"/>
          <a:sy n="62" d="100"/>
        </p:scale>
        <p:origin x="19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1041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hyperlink" Target="https://gamma.app" TargetMode="External"/><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amma.app"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amma.app" TargetMode="Externa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hyperlink" Target="https://gamma.app"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amma.app" TargetMode="Externa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hyperlink" Target="https://arxiv.org/abs/1505.04597" TargetMode="Externa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823793"/>
            <a:ext cx="7477601" cy="3832860"/>
          </a:xfrm>
          <a:prstGeom prst="rect">
            <a:avLst/>
          </a:prstGeom>
          <a:noFill/>
          <a:ln/>
        </p:spPr>
        <p:txBody>
          <a:bodyPr wrap="square" rtlCol="0" anchor="t"/>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Introduction to Image Segmentation and Breed Classification</a:t>
            </a:r>
            <a:endParaRPr lang="en-US" sz="6036" dirty="0"/>
          </a:p>
        </p:txBody>
      </p:sp>
      <p:sp>
        <p:nvSpPr>
          <p:cNvPr id="6" name="Text 2"/>
          <p:cNvSpPr/>
          <p:nvPr/>
        </p:nvSpPr>
        <p:spPr>
          <a:xfrm>
            <a:off x="6319599" y="4989909"/>
            <a:ext cx="7477601"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This presentation explores the exciting field of image segmentation and breed classification using the Oxford IIIT dataset. We will dive into the methodology, discuss the model architecture, and analyze the evaluation metrics and results. By the end, you'll have a comprehensive understanding of this state-of-the-art computer vision project.</a:t>
            </a:r>
            <a:endParaRPr lang="en-US" sz="1750" dirty="0"/>
          </a:p>
        </p:txBody>
      </p:sp>
      <p:sp>
        <p:nvSpPr>
          <p:cNvPr id="7" name="Shape 3"/>
          <p:cNvSpPr/>
          <p:nvPr/>
        </p:nvSpPr>
        <p:spPr>
          <a:xfrm>
            <a:off x="6319599" y="7033498"/>
            <a:ext cx="355402" cy="355402"/>
          </a:xfrm>
          <a:prstGeom prst="roundRect">
            <a:avLst>
              <a:gd name="adj" fmla="val 25726039"/>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6327219" y="7041118"/>
            <a:ext cx="340162" cy="340162"/>
          </a:xfrm>
          <a:prstGeom prst="rect">
            <a:avLst/>
          </a:prstGeom>
        </p:spPr>
      </p:pic>
      <p:sp>
        <p:nvSpPr>
          <p:cNvPr id="9" name="Text 4"/>
          <p:cNvSpPr/>
          <p:nvPr/>
        </p:nvSpPr>
        <p:spPr>
          <a:xfrm>
            <a:off x="6786086" y="7016829"/>
            <a:ext cx="2256234" cy="388858"/>
          </a:xfrm>
          <a:prstGeom prst="rect">
            <a:avLst/>
          </a:prstGeom>
          <a:noFill/>
          <a:ln/>
        </p:spPr>
        <p:txBody>
          <a:bodyPr wrap="none" rtlCol="0" anchor="t"/>
          <a:lstStyle/>
          <a:p>
            <a:pPr marL="0" indent="0" algn="l">
              <a:lnSpc>
                <a:spcPts val="3062"/>
              </a:lnSpc>
              <a:buNone/>
            </a:pPr>
            <a:r>
              <a:rPr lang="en-US" sz="2187" b="1" dirty="0">
                <a:solidFill>
                  <a:srgbClr val="CFCBBF"/>
                </a:solidFill>
                <a:latin typeface="Raleway" pitchFamily="34" charset="0"/>
                <a:ea typeface="Raleway" pitchFamily="34" charset="-122"/>
                <a:cs typeface="Raleway" pitchFamily="34" charset="-120"/>
              </a:rPr>
              <a:t>by vasanth gopal</a:t>
            </a:r>
            <a:endParaRPr lang="en-US" sz="2187" dirty="0"/>
          </a:p>
        </p:txBody>
      </p:sp>
      <p:pic>
        <p:nvPicPr>
          <p:cNvPr id="10"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812840" y="1899047"/>
            <a:ext cx="8050887" cy="677228"/>
          </a:xfrm>
          <a:prstGeom prst="rect">
            <a:avLst/>
          </a:prstGeom>
          <a:noFill/>
          <a:ln/>
        </p:spPr>
        <p:txBody>
          <a:bodyPr wrap="none" rtlCol="0" anchor="t"/>
          <a:lstStyle/>
          <a:p>
            <a:pPr marL="0" indent="0">
              <a:lnSpc>
                <a:spcPts val="5333"/>
              </a:lnSpc>
              <a:buNone/>
            </a:pPr>
            <a:r>
              <a:rPr lang="en-US" sz="4267" dirty="0">
                <a:solidFill>
                  <a:srgbClr val="AE8625"/>
                </a:solidFill>
                <a:latin typeface="Prata" pitchFamily="34" charset="0"/>
                <a:ea typeface="Prata" pitchFamily="34" charset="-122"/>
                <a:cs typeface="Prata" pitchFamily="34" charset="-120"/>
              </a:rPr>
              <a:t>Evaluation Metrics and Results</a:t>
            </a:r>
            <a:endParaRPr lang="en-US" sz="4267" dirty="0"/>
          </a:p>
        </p:txBody>
      </p:sp>
      <p:pic>
        <p:nvPicPr>
          <p:cNvPr id="5" name="Image 1" descr="preencoded.png"/>
          <p:cNvPicPr>
            <a:picLocks noChangeAspect="1"/>
          </p:cNvPicPr>
          <p:nvPr/>
        </p:nvPicPr>
        <p:blipFill>
          <a:blip r:embed="rId4"/>
          <a:stretch>
            <a:fillRect/>
          </a:stretch>
        </p:blipFill>
        <p:spPr>
          <a:xfrm>
            <a:off x="812840" y="3009662"/>
            <a:ext cx="541853" cy="541853"/>
          </a:xfrm>
          <a:prstGeom prst="rect">
            <a:avLst/>
          </a:prstGeom>
        </p:spPr>
      </p:pic>
      <p:sp>
        <p:nvSpPr>
          <p:cNvPr id="6" name="Text 2"/>
          <p:cNvSpPr/>
          <p:nvPr/>
        </p:nvSpPr>
        <p:spPr>
          <a:xfrm>
            <a:off x="812840" y="3768209"/>
            <a:ext cx="2709267" cy="338733"/>
          </a:xfrm>
          <a:prstGeom prst="rect">
            <a:avLst/>
          </a:prstGeom>
          <a:noFill/>
          <a:ln/>
        </p:spPr>
        <p:txBody>
          <a:bodyPr wrap="none" rtlCol="0" anchor="t"/>
          <a:lstStyle/>
          <a:p>
            <a:pPr marL="0" indent="0" algn="l">
              <a:lnSpc>
                <a:spcPts val="2667"/>
              </a:lnSpc>
              <a:buNone/>
            </a:pPr>
            <a:r>
              <a:rPr lang="en-US" sz="2133" dirty="0">
                <a:solidFill>
                  <a:srgbClr val="AE8625"/>
                </a:solidFill>
                <a:latin typeface="Prata" pitchFamily="34" charset="0"/>
                <a:ea typeface="Prata" pitchFamily="34" charset="-122"/>
                <a:cs typeface="Prata" pitchFamily="34" charset="-120"/>
              </a:rPr>
              <a:t>Total Parameters</a:t>
            </a:r>
            <a:endParaRPr lang="en-US" sz="2133" dirty="0"/>
          </a:p>
        </p:txBody>
      </p:sp>
      <p:pic>
        <p:nvPicPr>
          <p:cNvPr id="7" name="Image 2" descr="preencoded.png"/>
          <p:cNvPicPr>
            <a:picLocks noChangeAspect="1"/>
          </p:cNvPicPr>
          <p:nvPr/>
        </p:nvPicPr>
        <p:blipFill>
          <a:blip r:embed="rId5"/>
          <a:stretch>
            <a:fillRect/>
          </a:stretch>
        </p:blipFill>
        <p:spPr>
          <a:xfrm>
            <a:off x="812840" y="4350782"/>
            <a:ext cx="4118134" cy="1389102"/>
          </a:xfrm>
          <a:prstGeom prst="rect">
            <a:avLst/>
          </a:prstGeom>
        </p:spPr>
      </p:pic>
      <p:sp>
        <p:nvSpPr>
          <p:cNvPr id="8" name="Text 3"/>
          <p:cNvSpPr/>
          <p:nvPr/>
        </p:nvSpPr>
        <p:spPr>
          <a:xfrm>
            <a:off x="812840" y="5983724"/>
            <a:ext cx="4118134" cy="346710"/>
          </a:xfrm>
          <a:prstGeom prst="rect">
            <a:avLst/>
          </a:prstGeom>
          <a:noFill/>
          <a:ln/>
        </p:spPr>
        <p:txBody>
          <a:bodyPr wrap="none" rtlCol="0" anchor="t"/>
          <a:lstStyle/>
          <a:p>
            <a:pPr marL="0" indent="0" algn="l">
              <a:lnSpc>
                <a:spcPts val="2731"/>
              </a:lnSpc>
              <a:buNone/>
            </a:pPr>
            <a:r>
              <a:rPr lang="en-US" sz="1707" dirty="0">
                <a:solidFill>
                  <a:srgbClr val="CFCBBF"/>
                </a:solidFill>
                <a:latin typeface="Raleway" pitchFamily="34" charset="0"/>
                <a:ea typeface="Raleway" pitchFamily="34" charset="-122"/>
                <a:cs typeface="Raleway" pitchFamily="34" charset="-120"/>
              </a:rPr>
              <a:t>.</a:t>
            </a:r>
            <a:endParaRPr lang="en-US" sz="1707" dirty="0"/>
          </a:p>
        </p:txBody>
      </p:sp>
      <p:pic>
        <p:nvPicPr>
          <p:cNvPr id="9" name="Image 3" descr="preencoded.png"/>
          <p:cNvPicPr>
            <a:picLocks noChangeAspect="1"/>
          </p:cNvPicPr>
          <p:nvPr/>
        </p:nvPicPr>
        <p:blipFill>
          <a:blip r:embed="rId6"/>
          <a:stretch>
            <a:fillRect/>
          </a:stretch>
        </p:blipFill>
        <p:spPr>
          <a:xfrm>
            <a:off x="5256014" y="3009662"/>
            <a:ext cx="541853" cy="541853"/>
          </a:xfrm>
          <a:prstGeom prst="rect">
            <a:avLst/>
          </a:prstGeom>
        </p:spPr>
      </p:pic>
      <p:sp>
        <p:nvSpPr>
          <p:cNvPr id="10" name="Text 4"/>
          <p:cNvSpPr/>
          <p:nvPr/>
        </p:nvSpPr>
        <p:spPr>
          <a:xfrm>
            <a:off x="5256014" y="3768209"/>
            <a:ext cx="2709267" cy="338733"/>
          </a:xfrm>
          <a:prstGeom prst="rect">
            <a:avLst/>
          </a:prstGeom>
          <a:noFill/>
          <a:ln/>
        </p:spPr>
        <p:txBody>
          <a:bodyPr wrap="none" rtlCol="0" anchor="t"/>
          <a:lstStyle/>
          <a:p>
            <a:pPr marL="0" indent="0" algn="l">
              <a:lnSpc>
                <a:spcPts val="2667"/>
              </a:lnSpc>
              <a:buNone/>
            </a:pPr>
            <a:r>
              <a:rPr lang="en-US" sz="2133" dirty="0">
                <a:solidFill>
                  <a:srgbClr val="AE8625"/>
                </a:solidFill>
                <a:latin typeface="Prata" pitchFamily="34" charset="0"/>
                <a:ea typeface="Prata" pitchFamily="34" charset="-122"/>
                <a:cs typeface="Prata" pitchFamily="34" charset="-120"/>
              </a:rPr>
              <a:t>Segmentation </a:t>
            </a:r>
            <a:endParaRPr lang="en-US" sz="2133" dirty="0"/>
          </a:p>
        </p:txBody>
      </p:sp>
      <p:sp>
        <p:nvSpPr>
          <p:cNvPr id="11" name="Text 5"/>
          <p:cNvSpPr/>
          <p:nvPr/>
        </p:nvSpPr>
        <p:spPr>
          <a:xfrm>
            <a:off x="5256014" y="4236958"/>
            <a:ext cx="4118253" cy="1386840"/>
          </a:xfrm>
          <a:prstGeom prst="rect">
            <a:avLst/>
          </a:prstGeom>
          <a:noFill/>
          <a:ln/>
        </p:spPr>
        <p:txBody>
          <a:bodyPr wrap="square" rtlCol="0" anchor="t"/>
          <a:lstStyle/>
          <a:p>
            <a:pPr marL="0" indent="0" algn="l">
              <a:lnSpc>
                <a:spcPts val="2731"/>
              </a:lnSpc>
              <a:buNone/>
            </a:pPr>
            <a:r>
              <a:rPr lang="en-US" sz="1707" dirty="0">
                <a:solidFill>
                  <a:srgbClr val="CFCBBF"/>
                </a:solidFill>
                <a:latin typeface="Raleway" pitchFamily="34" charset="0"/>
                <a:ea typeface="Raleway" pitchFamily="34" charset="-122"/>
                <a:cs typeface="Raleway" pitchFamily="34" charset="-120"/>
              </a:rPr>
              <a:t>The image segmentation model was able effectively predict the  segmentation mask separating the dog from the background</a:t>
            </a:r>
            <a:endParaRPr lang="en-US" sz="1707" dirty="0"/>
          </a:p>
        </p:txBody>
      </p:sp>
      <p:sp>
        <p:nvSpPr>
          <p:cNvPr id="12" name="Text 6"/>
          <p:cNvSpPr/>
          <p:nvPr/>
        </p:nvSpPr>
        <p:spPr>
          <a:xfrm>
            <a:off x="5256014" y="5753814"/>
            <a:ext cx="4118253" cy="346710"/>
          </a:xfrm>
          <a:prstGeom prst="rect">
            <a:avLst/>
          </a:prstGeom>
          <a:noFill/>
          <a:ln/>
        </p:spPr>
        <p:txBody>
          <a:bodyPr wrap="none" rtlCol="0" anchor="t"/>
          <a:lstStyle/>
          <a:p>
            <a:pPr marL="0" indent="0" algn="l">
              <a:lnSpc>
                <a:spcPts val="2731"/>
              </a:lnSpc>
              <a:buNone/>
            </a:pPr>
            <a:endParaRPr lang="en-US" sz="1707" dirty="0"/>
          </a:p>
        </p:txBody>
      </p:sp>
      <p:pic>
        <p:nvPicPr>
          <p:cNvPr id="13" name="Image 4" descr="preencoded.png"/>
          <p:cNvPicPr>
            <a:picLocks noChangeAspect="1"/>
          </p:cNvPicPr>
          <p:nvPr/>
        </p:nvPicPr>
        <p:blipFill>
          <a:blip r:embed="rId7"/>
          <a:stretch>
            <a:fillRect/>
          </a:stretch>
        </p:blipFill>
        <p:spPr>
          <a:xfrm>
            <a:off x="9699308" y="3009662"/>
            <a:ext cx="541853" cy="541853"/>
          </a:xfrm>
          <a:prstGeom prst="rect">
            <a:avLst/>
          </a:prstGeom>
        </p:spPr>
      </p:pic>
      <p:sp>
        <p:nvSpPr>
          <p:cNvPr id="14" name="Text 7"/>
          <p:cNvSpPr/>
          <p:nvPr/>
        </p:nvSpPr>
        <p:spPr>
          <a:xfrm>
            <a:off x="9699308" y="3768209"/>
            <a:ext cx="2709267" cy="338733"/>
          </a:xfrm>
          <a:prstGeom prst="rect">
            <a:avLst/>
          </a:prstGeom>
          <a:noFill/>
          <a:ln/>
        </p:spPr>
        <p:txBody>
          <a:bodyPr wrap="none" rtlCol="0" anchor="t"/>
          <a:lstStyle/>
          <a:p>
            <a:pPr marL="0" indent="0" algn="l">
              <a:lnSpc>
                <a:spcPts val="2667"/>
              </a:lnSpc>
              <a:buNone/>
            </a:pPr>
            <a:r>
              <a:rPr lang="en-US" sz="2133" dirty="0">
                <a:solidFill>
                  <a:srgbClr val="AE8625"/>
                </a:solidFill>
                <a:latin typeface="Prata" pitchFamily="34" charset="0"/>
                <a:ea typeface="Prata" pitchFamily="34" charset="-122"/>
                <a:cs typeface="Prata" pitchFamily="34" charset="-120"/>
              </a:rPr>
              <a:t>Epochs - 10</a:t>
            </a:r>
            <a:endParaRPr lang="en-US" sz="2133" dirty="0"/>
          </a:p>
        </p:txBody>
      </p:sp>
      <p:sp>
        <p:nvSpPr>
          <p:cNvPr id="15" name="Text 8"/>
          <p:cNvSpPr/>
          <p:nvPr/>
        </p:nvSpPr>
        <p:spPr>
          <a:xfrm>
            <a:off x="9699308" y="4236958"/>
            <a:ext cx="4118253" cy="1040130"/>
          </a:xfrm>
          <a:prstGeom prst="rect">
            <a:avLst/>
          </a:prstGeom>
          <a:noFill/>
          <a:ln/>
        </p:spPr>
        <p:txBody>
          <a:bodyPr wrap="square" rtlCol="0" anchor="t"/>
          <a:lstStyle/>
          <a:p>
            <a:pPr marL="0" indent="0" algn="l">
              <a:lnSpc>
                <a:spcPts val="2731"/>
              </a:lnSpc>
              <a:buNone/>
            </a:pPr>
            <a:r>
              <a:rPr lang="en-US" sz="1707" dirty="0">
                <a:solidFill>
                  <a:srgbClr val="CFCBBF"/>
                </a:solidFill>
                <a:latin typeface="Raleway" pitchFamily="34" charset="0"/>
                <a:ea typeface="Raleway" pitchFamily="34" charset="-122"/>
                <a:cs typeface="Raleway" pitchFamily="34" charset="-120"/>
              </a:rPr>
              <a:t>The model demonstrated high precision, correctly identifying 90.96% of the true dog breed instances.</a:t>
            </a:r>
            <a:endParaRPr lang="en-US" sz="1707" dirty="0"/>
          </a:p>
        </p:txBody>
      </p:sp>
      <p:pic>
        <p:nvPicPr>
          <p:cNvPr id="16" name="Image 5" descr="preencoded.png">
            <a:hlinkClick r:id="rId8"/>
          </p:cNvPr>
          <p:cNvPicPr>
            <a:picLocks noChangeAspect="1"/>
          </p:cNvPicPr>
          <p:nvPr/>
        </p:nvPicPr>
        <p:blipFill>
          <a:blip r:embed="rId9"/>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443395"/>
            <a:ext cx="7252216"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Challenges and Limitations</a:t>
            </a:r>
            <a:endParaRPr lang="en-US" sz="4374" dirty="0"/>
          </a:p>
        </p:txBody>
      </p:sp>
      <p:sp>
        <p:nvSpPr>
          <p:cNvPr id="5" name="Shape 2"/>
          <p:cNvSpPr/>
          <p:nvPr/>
        </p:nvSpPr>
        <p:spPr>
          <a:xfrm>
            <a:off x="2037993" y="2582108"/>
            <a:ext cx="5166122" cy="1990963"/>
          </a:xfrm>
          <a:prstGeom prst="roundRect">
            <a:avLst>
              <a:gd name="adj" fmla="val 3348"/>
            </a:avLst>
          </a:prstGeom>
          <a:solidFill>
            <a:srgbClr val="2D3033"/>
          </a:solidFill>
          <a:ln/>
        </p:spPr>
      </p:sp>
      <p:sp>
        <p:nvSpPr>
          <p:cNvPr id="6" name="Text 3"/>
          <p:cNvSpPr/>
          <p:nvPr/>
        </p:nvSpPr>
        <p:spPr>
          <a:xfrm>
            <a:off x="2260163" y="2804279"/>
            <a:ext cx="2923699"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Occlusion and Clutter</a:t>
            </a:r>
            <a:endParaRPr lang="en-US" sz="2187" dirty="0"/>
          </a:p>
        </p:txBody>
      </p:sp>
      <p:sp>
        <p:nvSpPr>
          <p:cNvPr id="7" name="Text 4"/>
          <p:cNvSpPr/>
          <p:nvPr/>
        </p:nvSpPr>
        <p:spPr>
          <a:xfrm>
            <a:off x="2260163" y="3284696"/>
            <a:ext cx="4721781"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Handling images with partial dog visibility or complex backgrounds remains a challenge for the segmentation model.</a:t>
            </a:r>
            <a:endParaRPr lang="en-US" sz="1750" dirty="0"/>
          </a:p>
        </p:txBody>
      </p:sp>
      <p:sp>
        <p:nvSpPr>
          <p:cNvPr id="8" name="Shape 5"/>
          <p:cNvSpPr/>
          <p:nvPr/>
        </p:nvSpPr>
        <p:spPr>
          <a:xfrm>
            <a:off x="7426285" y="2582108"/>
            <a:ext cx="5166122" cy="1990963"/>
          </a:xfrm>
          <a:prstGeom prst="roundRect">
            <a:avLst>
              <a:gd name="adj" fmla="val 3348"/>
            </a:avLst>
          </a:prstGeom>
          <a:solidFill>
            <a:srgbClr val="2D3033"/>
          </a:solidFill>
          <a:ln/>
        </p:spPr>
      </p:sp>
      <p:sp>
        <p:nvSpPr>
          <p:cNvPr id="9" name="Text 6"/>
          <p:cNvSpPr/>
          <p:nvPr/>
        </p:nvSpPr>
        <p:spPr>
          <a:xfrm>
            <a:off x="7648456" y="2804279"/>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Breed Similarity</a:t>
            </a:r>
            <a:endParaRPr lang="en-US" sz="2187" dirty="0"/>
          </a:p>
        </p:txBody>
      </p:sp>
      <p:sp>
        <p:nvSpPr>
          <p:cNvPr id="10" name="Text 7"/>
          <p:cNvSpPr/>
          <p:nvPr/>
        </p:nvSpPr>
        <p:spPr>
          <a:xfrm>
            <a:off x="7648456" y="3284696"/>
            <a:ext cx="4721781"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Distinguishing between visually similar dog breeds can be difficult, requiring more advanced feature representations.</a:t>
            </a:r>
            <a:endParaRPr lang="en-US" sz="1750" dirty="0"/>
          </a:p>
        </p:txBody>
      </p:sp>
      <p:sp>
        <p:nvSpPr>
          <p:cNvPr id="11" name="Shape 8"/>
          <p:cNvSpPr/>
          <p:nvPr/>
        </p:nvSpPr>
        <p:spPr>
          <a:xfrm>
            <a:off x="2037993" y="4795242"/>
            <a:ext cx="5166122" cy="1990963"/>
          </a:xfrm>
          <a:prstGeom prst="roundRect">
            <a:avLst>
              <a:gd name="adj" fmla="val 3348"/>
            </a:avLst>
          </a:prstGeom>
          <a:solidFill>
            <a:srgbClr val="2D3033"/>
          </a:solidFill>
          <a:ln/>
        </p:spPr>
      </p:sp>
      <p:sp>
        <p:nvSpPr>
          <p:cNvPr id="12" name="Text 9"/>
          <p:cNvSpPr/>
          <p:nvPr/>
        </p:nvSpPr>
        <p:spPr>
          <a:xfrm>
            <a:off x="2260163" y="5017413"/>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Dataset Bias</a:t>
            </a:r>
            <a:endParaRPr lang="en-US" sz="2187" dirty="0"/>
          </a:p>
        </p:txBody>
      </p:sp>
      <p:sp>
        <p:nvSpPr>
          <p:cNvPr id="13" name="Text 10"/>
          <p:cNvSpPr/>
          <p:nvPr/>
        </p:nvSpPr>
        <p:spPr>
          <a:xfrm>
            <a:off x="2260163" y="5497830"/>
            <a:ext cx="4721781"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dataset may not fully represent the diversity of dog breeds, leading to biases in the model's performance.</a:t>
            </a:r>
            <a:endParaRPr lang="en-US" sz="1750" dirty="0"/>
          </a:p>
        </p:txBody>
      </p:sp>
      <p:sp>
        <p:nvSpPr>
          <p:cNvPr id="14" name="Shape 11"/>
          <p:cNvSpPr/>
          <p:nvPr/>
        </p:nvSpPr>
        <p:spPr>
          <a:xfrm>
            <a:off x="7426285" y="4795242"/>
            <a:ext cx="5166122" cy="1990963"/>
          </a:xfrm>
          <a:prstGeom prst="roundRect">
            <a:avLst>
              <a:gd name="adj" fmla="val 3348"/>
            </a:avLst>
          </a:prstGeom>
          <a:solidFill>
            <a:srgbClr val="2D3033"/>
          </a:solidFill>
          <a:ln/>
        </p:spPr>
      </p:sp>
      <p:sp>
        <p:nvSpPr>
          <p:cNvPr id="15" name="Text 12"/>
          <p:cNvSpPr/>
          <p:nvPr/>
        </p:nvSpPr>
        <p:spPr>
          <a:xfrm>
            <a:off x="7648456" y="5017413"/>
            <a:ext cx="3089196"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Real-Time Deployment</a:t>
            </a:r>
            <a:endParaRPr lang="en-US" sz="2187" dirty="0"/>
          </a:p>
        </p:txBody>
      </p:sp>
      <p:sp>
        <p:nvSpPr>
          <p:cNvPr id="16" name="Text 13"/>
          <p:cNvSpPr/>
          <p:nvPr/>
        </p:nvSpPr>
        <p:spPr>
          <a:xfrm>
            <a:off x="7648456" y="5497830"/>
            <a:ext cx="4721781"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Deploying the model in real-world applications with strict latency requirements is an ongoing engineering challenge.</a:t>
            </a:r>
            <a:endParaRPr lang="en-US" sz="1750" dirty="0"/>
          </a:p>
        </p:txBody>
      </p:sp>
      <p:pic>
        <p:nvPicPr>
          <p:cNvPr id="1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1907381"/>
          </a:xfrm>
          <a:prstGeom prst="rect">
            <a:avLst/>
          </a:prstGeom>
        </p:spPr>
      </p:pic>
      <p:sp>
        <p:nvSpPr>
          <p:cNvPr id="5" name="Text 1"/>
          <p:cNvSpPr/>
          <p:nvPr/>
        </p:nvSpPr>
        <p:spPr>
          <a:xfrm>
            <a:off x="4650581" y="2327910"/>
            <a:ext cx="5329238" cy="238363"/>
          </a:xfrm>
          <a:prstGeom prst="rect">
            <a:avLst/>
          </a:prstGeom>
          <a:noFill/>
          <a:ln/>
        </p:spPr>
        <p:txBody>
          <a:bodyPr wrap="none" rtlCol="0" anchor="t"/>
          <a:lstStyle/>
          <a:p>
            <a:pPr marL="0" indent="0" algn="ctr">
              <a:lnSpc>
                <a:spcPts val="1877"/>
              </a:lnSpc>
              <a:buNone/>
            </a:pPr>
            <a:r>
              <a:rPr lang="en-US" sz="1502" dirty="0">
                <a:solidFill>
                  <a:srgbClr val="AE8625"/>
                </a:solidFill>
                <a:latin typeface="Prata" pitchFamily="34" charset="0"/>
                <a:ea typeface="Prata" pitchFamily="34" charset="-122"/>
                <a:cs typeface="Prata" pitchFamily="34" charset="-120"/>
              </a:rPr>
              <a:t>Model Deployment with Gradio and Huggingface / Spaces</a:t>
            </a:r>
            <a:endParaRPr lang="en-US" sz="1502" dirty="0"/>
          </a:p>
        </p:txBody>
      </p:sp>
      <p:pic>
        <p:nvPicPr>
          <p:cNvPr id="6" name="Image 2" descr="preencoded.png"/>
          <p:cNvPicPr>
            <a:picLocks noChangeAspect="1"/>
          </p:cNvPicPr>
          <p:nvPr/>
        </p:nvPicPr>
        <p:blipFill>
          <a:blip r:embed="rId5"/>
          <a:stretch>
            <a:fillRect/>
          </a:stretch>
        </p:blipFill>
        <p:spPr>
          <a:xfrm>
            <a:off x="2737247" y="2737842"/>
            <a:ext cx="9155906" cy="4655344"/>
          </a:xfrm>
          <a:prstGeom prst="rect">
            <a:avLst/>
          </a:prstGeom>
        </p:spPr>
      </p:pic>
      <p:sp>
        <p:nvSpPr>
          <p:cNvPr id="7" name="Text 2"/>
          <p:cNvSpPr/>
          <p:nvPr/>
        </p:nvSpPr>
        <p:spPr>
          <a:xfrm>
            <a:off x="2737247" y="7564755"/>
            <a:ext cx="9155906" cy="244197"/>
          </a:xfrm>
          <a:prstGeom prst="rect">
            <a:avLst/>
          </a:prstGeom>
          <a:noFill/>
          <a:ln/>
        </p:spPr>
        <p:txBody>
          <a:bodyPr wrap="none" rtlCol="0" anchor="t"/>
          <a:lstStyle/>
          <a:p>
            <a:pPr marL="0" indent="0" algn="ctr">
              <a:lnSpc>
                <a:spcPts val="1923"/>
              </a:lnSpc>
              <a:buNone/>
            </a:pPr>
            <a:endParaRPr lang="en-US" sz="1202" dirty="0"/>
          </a:p>
        </p:txBody>
      </p:sp>
      <p:pic>
        <p:nvPicPr>
          <p:cNvPr id="8"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812840" y="1729621"/>
            <a:ext cx="13004721" cy="346710"/>
          </a:xfrm>
          <a:prstGeom prst="rect">
            <a:avLst/>
          </a:prstGeom>
          <a:noFill/>
          <a:ln/>
        </p:spPr>
        <p:txBody>
          <a:bodyPr wrap="none" rtlCol="0" anchor="t"/>
          <a:lstStyle/>
          <a:p>
            <a:pPr marL="0" indent="0">
              <a:lnSpc>
                <a:spcPts val="2731"/>
              </a:lnSpc>
              <a:buNone/>
            </a:pPr>
            <a:endParaRPr lang="en-US" sz="1707" dirty="0"/>
          </a:p>
        </p:txBody>
      </p:sp>
      <p:sp>
        <p:nvSpPr>
          <p:cNvPr id="5" name="Text 2"/>
          <p:cNvSpPr/>
          <p:nvPr/>
        </p:nvSpPr>
        <p:spPr>
          <a:xfrm>
            <a:off x="812840" y="2320171"/>
            <a:ext cx="13004721" cy="346710"/>
          </a:xfrm>
          <a:prstGeom prst="rect">
            <a:avLst/>
          </a:prstGeom>
          <a:noFill/>
          <a:ln/>
        </p:spPr>
        <p:txBody>
          <a:bodyPr wrap="none" rtlCol="0" anchor="t"/>
          <a:lstStyle/>
          <a:p>
            <a:pPr marL="0" indent="0">
              <a:lnSpc>
                <a:spcPts val="2731"/>
              </a:lnSpc>
              <a:buNone/>
            </a:pPr>
            <a:endParaRPr lang="en-US" sz="1707" dirty="0"/>
          </a:p>
        </p:txBody>
      </p:sp>
      <p:sp>
        <p:nvSpPr>
          <p:cNvPr id="6" name="Text 3"/>
          <p:cNvSpPr/>
          <p:nvPr/>
        </p:nvSpPr>
        <p:spPr>
          <a:xfrm>
            <a:off x="812840" y="2991922"/>
            <a:ext cx="7532846" cy="677228"/>
          </a:xfrm>
          <a:prstGeom prst="rect">
            <a:avLst/>
          </a:prstGeom>
          <a:noFill/>
          <a:ln/>
        </p:spPr>
        <p:txBody>
          <a:bodyPr wrap="none" rtlCol="0" anchor="t"/>
          <a:lstStyle/>
          <a:p>
            <a:pPr marL="0" indent="0">
              <a:lnSpc>
                <a:spcPts val="5333"/>
              </a:lnSpc>
              <a:buNone/>
            </a:pPr>
            <a:r>
              <a:rPr lang="en-US" sz="4267" dirty="0">
                <a:solidFill>
                  <a:srgbClr val="AE8625"/>
                </a:solidFill>
                <a:latin typeface="Prata" pitchFamily="34" charset="0"/>
                <a:ea typeface="Prata" pitchFamily="34" charset="-122"/>
                <a:cs typeface="Prata" pitchFamily="34" charset="-120"/>
              </a:rPr>
              <a:t>Conclusion and Future Work</a:t>
            </a:r>
            <a:endParaRPr lang="en-US" sz="4267" dirty="0"/>
          </a:p>
        </p:txBody>
      </p:sp>
      <p:sp>
        <p:nvSpPr>
          <p:cNvPr id="7" name="Text 4"/>
          <p:cNvSpPr/>
          <p:nvPr/>
        </p:nvSpPr>
        <p:spPr>
          <a:xfrm>
            <a:off x="812840" y="4210883"/>
            <a:ext cx="2709267" cy="338733"/>
          </a:xfrm>
          <a:prstGeom prst="rect">
            <a:avLst/>
          </a:prstGeom>
          <a:noFill/>
          <a:ln/>
        </p:spPr>
        <p:txBody>
          <a:bodyPr wrap="none" rtlCol="0" anchor="t"/>
          <a:lstStyle/>
          <a:p>
            <a:pPr marL="0" indent="0">
              <a:lnSpc>
                <a:spcPts val="2667"/>
              </a:lnSpc>
              <a:buNone/>
            </a:pPr>
            <a:r>
              <a:rPr lang="en-US" sz="2133" dirty="0">
                <a:solidFill>
                  <a:srgbClr val="AE8625"/>
                </a:solidFill>
                <a:latin typeface="Prata" pitchFamily="34" charset="0"/>
                <a:ea typeface="Prata" pitchFamily="34" charset="-122"/>
                <a:cs typeface="Prata" pitchFamily="34" charset="-120"/>
              </a:rPr>
              <a:t>Key Takeaways</a:t>
            </a:r>
            <a:endParaRPr lang="en-US" sz="2133" dirty="0"/>
          </a:p>
        </p:txBody>
      </p:sp>
      <p:sp>
        <p:nvSpPr>
          <p:cNvPr id="8" name="Text 5"/>
          <p:cNvSpPr/>
          <p:nvPr/>
        </p:nvSpPr>
        <p:spPr>
          <a:xfrm>
            <a:off x="812840" y="4766310"/>
            <a:ext cx="3981926" cy="1733550"/>
          </a:xfrm>
          <a:prstGeom prst="rect">
            <a:avLst/>
          </a:prstGeom>
          <a:noFill/>
          <a:ln/>
        </p:spPr>
        <p:txBody>
          <a:bodyPr wrap="square" rtlCol="0" anchor="t"/>
          <a:lstStyle/>
          <a:p>
            <a:pPr marL="0" indent="0">
              <a:lnSpc>
                <a:spcPts val="2731"/>
              </a:lnSpc>
              <a:buNone/>
            </a:pPr>
            <a:r>
              <a:rPr lang="en-US" sz="1707" dirty="0">
                <a:solidFill>
                  <a:srgbClr val="CFCBBF"/>
                </a:solidFill>
                <a:latin typeface="Raleway" pitchFamily="34" charset="0"/>
                <a:ea typeface="Raleway" pitchFamily="34" charset="-122"/>
                <a:cs typeface="Raleway" pitchFamily="34" charset="-120"/>
              </a:rPr>
              <a:t>The presented system demonstrates the power of deep learning in tackling complex computer vision tasks, such as image segmentation and breed classification.</a:t>
            </a:r>
            <a:endParaRPr lang="en-US" sz="1707" dirty="0"/>
          </a:p>
        </p:txBody>
      </p:sp>
      <p:sp>
        <p:nvSpPr>
          <p:cNvPr id="9" name="Text 6"/>
          <p:cNvSpPr/>
          <p:nvPr/>
        </p:nvSpPr>
        <p:spPr>
          <a:xfrm>
            <a:off x="5331023" y="4210883"/>
            <a:ext cx="2709267" cy="338733"/>
          </a:xfrm>
          <a:prstGeom prst="rect">
            <a:avLst/>
          </a:prstGeom>
          <a:noFill/>
          <a:ln/>
        </p:spPr>
        <p:txBody>
          <a:bodyPr wrap="none" rtlCol="0" anchor="t"/>
          <a:lstStyle/>
          <a:p>
            <a:pPr marL="0" indent="0">
              <a:lnSpc>
                <a:spcPts val="2667"/>
              </a:lnSpc>
              <a:buNone/>
            </a:pPr>
            <a:r>
              <a:rPr lang="en-US" sz="2133" dirty="0">
                <a:solidFill>
                  <a:srgbClr val="AE8625"/>
                </a:solidFill>
                <a:latin typeface="Prata" pitchFamily="34" charset="0"/>
                <a:ea typeface="Prata" pitchFamily="34" charset="-122"/>
                <a:cs typeface="Prata" pitchFamily="34" charset="-120"/>
              </a:rPr>
              <a:t>Future Directions</a:t>
            </a:r>
            <a:endParaRPr lang="en-US" sz="2133" dirty="0"/>
          </a:p>
        </p:txBody>
      </p:sp>
      <p:sp>
        <p:nvSpPr>
          <p:cNvPr id="10" name="Text 7"/>
          <p:cNvSpPr/>
          <p:nvPr/>
        </p:nvSpPr>
        <p:spPr>
          <a:xfrm>
            <a:off x="5331023" y="4766310"/>
            <a:ext cx="3981926" cy="1733550"/>
          </a:xfrm>
          <a:prstGeom prst="rect">
            <a:avLst/>
          </a:prstGeom>
          <a:noFill/>
          <a:ln/>
        </p:spPr>
        <p:txBody>
          <a:bodyPr wrap="square" rtlCol="0" anchor="t"/>
          <a:lstStyle/>
          <a:p>
            <a:pPr marL="0" indent="0">
              <a:lnSpc>
                <a:spcPts val="2731"/>
              </a:lnSpc>
              <a:buNone/>
            </a:pPr>
            <a:r>
              <a:rPr lang="en-US" sz="1707" dirty="0">
                <a:solidFill>
                  <a:srgbClr val="CFCBBF"/>
                </a:solidFill>
                <a:latin typeface="Raleway" pitchFamily="34" charset="0"/>
                <a:ea typeface="Raleway" pitchFamily="34" charset="-122"/>
                <a:cs typeface="Raleway" pitchFamily="34" charset="-120"/>
              </a:rPr>
              <a:t>Explore more advanced architectures, incorporate additional data sources, and investigate transfer learning to further improve the model's performance and robustness.</a:t>
            </a:r>
            <a:endParaRPr lang="en-US" sz="1707" dirty="0"/>
          </a:p>
        </p:txBody>
      </p:sp>
      <p:sp>
        <p:nvSpPr>
          <p:cNvPr id="11" name="Text 8"/>
          <p:cNvSpPr/>
          <p:nvPr/>
        </p:nvSpPr>
        <p:spPr>
          <a:xfrm>
            <a:off x="9849207" y="4210883"/>
            <a:ext cx="2709267" cy="338733"/>
          </a:xfrm>
          <a:prstGeom prst="rect">
            <a:avLst/>
          </a:prstGeom>
          <a:noFill/>
          <a:ln/>
        </p:spPr>
        <p:txBody>
          <a:bodyPr wrap="none" rtlCol="0" anchor="t"/>
          <a:lstStyle/>
          <a:p>
            <a:pPr marL="0" indent="0">
              <a:lnSpc>
                <a:spcPts val="2667"/>
              </a:lnSpc>
              <a:buNone/>
            </a:pPr>
            <a:r>
              <a:rPr lang="en-US" sz="2133" dirty="0">
                <a:solidFill>
                  <a:srgbClr val="AE8625"/>
                </a:solidFill>
                <a:latin typeface="Prata" pitchFamily="34" charset="0"/>
                <a:ea typeface="Prata" pitchFamily="34" charset="-122"/>
                <a:cs typeface="Prata" pitchFamily="34" charset="-120"/>
              </a:rPr>
              <a:t>Real-World Impact</a:t>
            </a:r>
            <a:endParaRPr lang="en-US" sz="2133" dirty="0"/>
          </a:p>
        </p:txBody>
      </p:sp>
      <p:sp>
        <p:nvSpPr>
          <p:cNvPr id="12" name="Text 9"/>
          <p:cNvSpPr/>
          <p:nvPr/>
        </p:nvSpPr>
        <p:spPr>
          <a:xfrm>
            <a:off x="9849207" y="4766310"/>
            <a:ext cx="3981926" cy="1733550"/>
          </a:xfrm>
          <a:prstGeom prst="rect">
            <a:avLst/>
          </a:prstGeom>
          <a:noFill/>
          <a:ln/>
        </p:spPr>
        <p:txBody>
          <a:bodyPr wrap="square" rtlCol="0" anchor="t"/>
          <a:lstStyle/>
          <a:p>
            <a:pPr marL="0" indent="0">
              <a:lnSpc>
                <a:spcPts val="2731"/>
              </a:lnSpc>
              <a:buNone/>
            </a:pPr>
            <a:r>
              <a:rPr lang="en-US" sz="1707" dirty="0">
                <a:solidFill>
                  <a:srgbClr val="CFCBBF"/>
                </a:solidFill>
                <a:latin typeface="Raleway" pitchFamily="34" charset="0"/>
                <a:ea typeface="Raleway" pitchFamily="34" charset="-122"/>
                <a:cs typeface="Raleway" pitchFamily="34" charset="-120"/>
              </a:rPr>
              <a:t>The developed technology has the potential to enable a wide range of practical applications, from pet identification to wildlife monitoring and beyond.</a:t>
            </a:r>
            <a:endParaRPr lang="en-US" sz="1707" dirty="0"/>
          </a:p>
        </p:txBody>
      </p:sp>
      <p:pic>
        <p:nvPicPr>
          <p:cNvPr id="13"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680805"/>
            <a:ext cx="9567863"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Overview of the Oxford IIIT Dataset</a:t>
            </a:r>
            <a:endParaRPr lang="en-US" sz="4374" dirty="0"/>
          </a:p>
        </p:txBody>
      </p:sp>
      <p:sp>
        <p:nvSpPr>
          <p:cNvPr id="5" name="Text 2"/>
          <p:cNvSpPr/>
          <p:nvPr/>
        </p:nvSpPr>
        <p:spPr>
          <a:xfrm>
            <a:off x="2037993" y="2819519"/>
            <a:ext cx="10554414" cy="355402"/>
          </a:xfrm>
          <a:prstGeom prst="rect">
            <a:avLst/>
          </a:prstGeom>
          <a:noFill/>
          <a:ln/>
        </p:spPr>
        <p:txBody>
          <a:bodyPr wrap="none" rtlCol="0" anchor="t"/>
          <a:lstStyle/>
          <a:p>
            <a:pPr marL="0" indent="0">
              <a:lnSpc>
                <a:spcPts val="2799"/>
              </a:lnSpc>
              <a:buNone/>
            </a:pPr>
            <a:endParaRPr lang="en-US" sz="1750" dirty="0"/>
          </a:p>
        </p:txBody>
      </p:sp>
      <p:sp>
        <p:nvSpPr>
          <p:cNvPr id="6" name="Text 3"/>
          <p:cNvSpPr/>
          <p:nvPr/>
        </p:nvSpPr>
        <p:spPr>
          <a:xfrm>
            <a:off x="2037993" y="3647003"/>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Dataset Details</a:t>
            </a:r>
            <a:endParaRPr lang="en-US" sz="2187" dirty="0"/>
          </a:p>
        </p:txBody>
      </p:sp>
      <p:sp>
        <p:nvSpPr>
          <p:cNvPr id="7" name="Text 4"/>
          <p:cNvSpPr/>
          <p:nvPr/>
        </p:nvSpPr>
        <p:spPr>
          <a:xfrm>
            <a:off x="2037993" y="4216360"/>
            <a:ext cx="3156347" cy="2132409"/>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Oxford IIIT dataset contains over 37,000 images of 200 dog breeds. It's a widely used benchmark for breed classification tasks in computer vision.</a:t>
            </a:r>
            <a:endParaRPr lang="en-US" sz="1750" dirty="0"/>
          </a:p>
        </p:txBody>
      </p:sp>
      <p:sp>
        <p:nvSpPr>
          <p:cNvPr id="8" name="Text 5"/>
          <p:cNvSpPr/>
          <p:nvPr/>
        </p:nvSpPr>
        <p:spPr>
          <a:xfrm>
            <a:off x="5743932" y="3647003"/>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Image Diversity</a:t>
            </a:r>
            <a:endParaRPr lang="en-US" sz="2187" dirty="0"/>
          </a:p>
        </p:txBody>
      </p:sp>
      <p:sp>
        <p:nvSpPr>
          <p:cNvPr id="9" name="Text 6"/>
          <p:cNvSpPr/>
          <p:nvPr/>
        </p:nvSpPr>
        <p:spPr>
          <a:xfrm>
            <a:off x="5743932" y="4216360"/>
            <a:ext cx="3156347" cy="2132409"/>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dataset includes images of dogs in various poses, lighting conditions, and backgrounds, making it a challenging and realistic dataset for model training.</a:t>
            </a:r>
            <a:endParaRPr lang="en-US" sz="1750" dirty="0"/>
          </a:p>
        </p:txBody>
      </p:sp>
      <p:sp>
        <p:nvSpPr>
          <p:cNvPr id="10" name="Text 7"/>
          <p:cNvSpPr/>
          <p:nvPr/>
        </p:nvSpPr>
        <p:spPr>
          <a:xfrm>
            <a:off x="9449872" y="3647003"/>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Annotation Quality</a:t>
            </a:r>
            <a:endParaRPr lang="en-US" sz="2187" dirty="0"/>
          </a:p>
        </p:txBody>
      </p:sp>
      <p:sp>
        <p:nvSpPr>
          <p:cNvPr id="11" name="Text 8"/>
          <p:cNvSpPr/>
          <p:nvPr/>
        </p:nvSpPr>
        <p:spPr>
          <a:xfrm>
            <a:off x="9449872" y="4216360"/>
            <a:ext cx="3156347" cy="2132409"/>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Each image is carefully annotated with bounding boxes and breed labels, providing high-quality ground truth data for supervised learning.</a:t>
            </a:r>
            <a:endParaRPr lang="en-US" sz="1750" dirty="0"/>
          </a:p>
        </p:txBody>
      </p:sp>
      <p:pic>
        <p:nvPicPr>
          <p:cNvPr id="1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2118122"/>
            <a:ext cx="9294495"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Problem Statement and Objectives</a:t>
            </a:r>
            <a:endParaRPr lang="en-US" sz="4374" dirty="0"/>
          </a:p>
        </p:txBody>
      </p:sp>
      <p:sp>
        <p:nvSpPr>
          <p:cNvPr id="5" name="Shape 2"/>
          <p:cNvSpPr/>
          <p:nvPr/>
        </p:nvSpPr>
        <p:spPr>
          <a:xfrm>
            <a:off x="2037993" y="3430429"/>
            <a:ext cx="499943" cy="499943"/>
          </a:xfrm>
          <a:prstGeom prst="roundRect">
            <a:avLst>
              <a:gd name="adj" fmla="val 13333"/>
            </a:avLst>
          </a:prstGeom>
          <a:solidFill>
            <a:srgbClr val="2D3033"/>
          </a:solidFill>
          <a:ln/>
        </p:spPr>
      </p:sp>
      <p:sp>
        <p:nvSpPr>
          <p:cNvPr id="6" name="Text 3"/>
          <p:cNvSpPr/>
          <p:nvPr/>
        </p:nvSpPr>
        <p:spPr>
          <a:xfrm>
            <a:off x="2230398" y="3472101"/>
            <a:ext cx="115014"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7" name="Text 4"/>
          <p:cNvSpPr/>
          <p:nvPr/>
        </p:nvSpPr>
        <p:spPr>
          <a:xfrm>
            <a:off x="2760107" y="3506748"/>
            <a:ext cx="2647950" cy="694373"/>
          </a:xfrm>
          <a:prstGeom prst="rect">
            <a:avLst/>
          </a:prstGeom>
          <a:noFill/>
          <a:ln/>
        </p:spPr>
        <p:txBody>
          <a:bodyPr wrap="squar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Image Segmentation</a:t>
            </a:r>
            <a:endParaRPr lang="en-US" sz="2187" dirty="0"/>
          </a:p>
        </p:txBody>
      </p:sp>
      <p:sp>
        <p:nvSpPr>
          <p:cNvPr id="8" name="Text 5"/>
          <p:cNvSpPr/>
          <p:nvPr/>
        </p:nvSpPr>
        <p:spPr>
          <a:xfrm>
            <a:off x="2760107" y="4334351"/>
            <a:ext cx="2647950"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Accurately identify and segment the dog within each image, separating the dog from the background.</a:t>
            </a:r>
            <a:endParaRPr lang="en-US" sz="1750" dirty="0"/>
          </a:p>
        </p:txBody>
      </p:sp>
      <p:sp>
        <p:nvSpPr>
          <p:cNvPr id="9" name="Shape 6"/>
          <p:cNvSpPr/>
          <p:nvPr/>
        </p:nvSpPr>
        <p:spPr>
          <a:xfrm>
            <a:off x="5630228" y="3430429"/>
            <a:ext cx="499943" cy="499943"/>
          </a:xfrm>
          <a:prstGeom prst="roundRect">
            <a:avLst>
              <a:gd name="adj" fmla="val 13333"/>
            </a:avLst>
          </a:prstGeom>
          <a:solidFill>
            <a:srgbClr val="2D3033"/>
          </a:solidFill>
          <a:ln/>
        </p:spPr>
      </p:sp>
      <p:sp>
        <p:nvSpPr>
          <p:cNvPr id="10" name="Text 7"/>
          <p:cNvSpPr/>
          <p:nvPr/>
        </p:nvSpPr>
        <p:spPr>
          <a:xfrm>
            <a:off x="5777984" y="3472101"/>
            <a:ext cx="204311"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1" name="Text 8"/>
          <p:cNvSpPr/>
          <p:nvPr/>
        </p:nvSpPr>
        <p:spPr>
          <a:xfrm>
            <a:off x="6352342" y="3506748"/>
            <a:ext cx="2647950" cy="694373"/>
          </a:xfrm>
          <a:prstGeom prst="rect">
            <a:avLst/>
          </a:prstGeom>
          <a:noFill/>
          <a:ln/>
        </p:spPr>
        <p:txBody>
          <a:bodyPr wrap="squar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Breed Classification</a:t>
            </a:r>
            <a:endParaRPr lang="en-US" sz="2187" dirty="0"/>
          </a:p>
        </p:txBody>
      </p:sp>
      <p:sp>
        <p:nvSpPr>
          <p:cNvPr id="12" name="Text 9"/>
          <p:cNvSpPr/>
          <p:nvPr/>
        </p:nvSpPr>
        <p:spPr>
          <a:xfrm>
            <a:off x="6352342" y="4334351"/>
            <a:ext cx="2647950" cy="1421606"/>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Classify the dog breed with high accuracy, leveraging the rich visual features in the dataset.</a:t>
            </a:r>
            <a:endParaRPr lang="en-US" sz="1750" dirty="0"/>
          </a:p>
        </p:txBody>
      </p:sp>
      <p:sp>
        <p:nvSpPr>
          <p:cNvPr id="13" name="Shape 10"/>
          <p:cNvSpPr/>
          <p:nvPr/>
        </p:nvSpPr>
        <p:spPr>
          <a:xfrm>
            <a:off x="9222462" y="3430429"/>
            <a:ext cx="499943" cy="499943"/>
          </a:xfrm>
          <a:prstGeom prst="roundRect">
            <a:avLst>
              <a:gd name="adj" fmla="val 13333"/>
            </a:avLst>
          </a:prstGeom>
          <a:solidFill>
            <a:srgbClr val="2D3033"/>
          </a:solidFill>
          <a:ln/>
        </p:spPr>
      </p:sp>
      <p:sp>
        <p:nvSpPr>
          <p:cNvPr id="14" name="Text 11"/>
          <p:cNvSpPr/>
          <p:nvPr/>
        </p:nvSpPr>
        <p:spPr>
          <a:xfrm>
            <a:off x="9369028" y="3472101"/>
            <a:ext cx="206693"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3</a:t>
            </a:r>
            <a:endParaRPr lang="en-US" sz="2624" dirty="0"/>
          </a:p>
        </p:txBody>
      </p:sp>
      <p:sp>
        <p:nvSpPr>
          <p:cNvPr id="15" name="Text 12"/>
          <p:cNvSpPr/>
          <p:nvPr/>
        </p:nvSpPr>
        <p:spPr>
          <a:xfrm>
            <a:off x="9944576" y="3506748"/>
            <a:ext cx="2647950" cy="694373"/>
          </a:xfrm>
          <a:prstGeom prst="rect">
            <a:avLst/>
          </a:prstGeom>
          <a:noFill/>
          <a:ln/>
        </p:spPr>
        <p:txBody>
          <a:bodyPr wrap="squar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Real-World Applications</a:t>
            </a:r>
            <a:endParaRPr lang="en-US" sz="2187" dirty="0"/>
          </a:p>
        </p:txBody>
      </p:sp>
      <p:sp>
        <p:nvSpPr>
          <p:cNvPr id="16" name="Text 13"/>
          <p:cNvSpPr/>
          <p:nvPr/>
        </p:nvSpPr>
        <p:spPr>
          <a:xfrm>
            <a:off x="9944576" y="4334351"/>
            <a:ext cx="2647950"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Develop a robust system that can be deployed in practical applications like pet identification and retrieval.</a:t>
            </a:r>
            <a:endParaRPr lang="en-US" sz="1750" dirty="0"/>
          </a:p>
        </p:txBody>
      </p:sp>
      <p:pic>
        <p:nvPicPr>
          <p:cNvPr id="1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2276475"/>
            <a:ext cx="7477601"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Otsu algorithm and Sobel Operator</a:t>
            </a:r>
            <a:endParaRPr lang="en-US" sz="4374" dirty="0"/>
          </a:p>
        </p:txBody>
      </p:sp>
      <p:sp>
        <p:nvSpPr>
          <p:cNvPr id="6" name="Text 2"/>
          <p:cNvSpPr/>
          <p:nvPr/>
        </p:nvSpPr>
        <p:spPr>
          <a:xfrm>
            <a:off x="6675001" y="4087297"/>
            <a:ext cx="3112413" cy="1777008"/>
          </a:xfrm>
          <a:prstGeom prst="rect">
            <a:avLst/>
          </a:prstGeom>
          <a:noFill/>
          <a:ln/>
        </p:spPr>
        <p:txBody>
          <a:bodyPr wrap="square" rtlCol="0" anchor="t"/>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Otsu's Method</a:t>
            </a:r>
            <a:r>
              <a:rPr lang="en-US" sz="1750" dirty="0">
                <a:solidFill>
                  <a:srgbClr val="CFCBBF"/>
                </a:solidFill>
                <a:latin typeface="Raleway" pitchFamily="34" charset="0"/>
                <a:ea typeface="Raleway" pitchFamily="34" charset="-122"/>
                <a:cs typeface="Raleway" pitchFamily="34" charset="-120"/>
              </a:rPr>
              <a:t> helps in segmenting objects from the background by determining an optimal threshold value for binarization.</a:t>
            </a:r>
            <a:endParaRPr lang="en-US" sz="1750" dirty="0"/>
          </a:p>
        </p:txBody>
      </p:sp>
      <p:sp>
        <p:nvSpPr>
          <p:cNvPr id="7" name="Text 3"/>
          <p:cNvSpPr/>
          <p:nvPr/>
        </p:nvSpPr>
        <p:spPr>
          <a:xfrm>
            <a:off x="10692408" y="4087297"/>
            <a:ext cx="3112413" cy="1777008"/>
          </a:xfrm>
          <a:prstGeom prst="rect">
            <a:avLst/>
          </a:prstGeom>
          <a:noFill/>
          <a:ln/>
        </p:spPr>
        <p:txBody>
          <a:bodyPr wrap="square" rtlCol="0" anchor="t"/>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Sobel Operator</a:t>
            </a:r>
            <a:r>
              <a:rPr lang="en-US" sz="1750" dirty="0">
                <a:solidFill>
                  <a:srgbClr val="CFCBBF"/>
                </a:solidFill>
                <a:latin typeface="Raleway" pitchFamily="34" charset="0"/>
                <a:ea typeface="Raleway" pitchFamily="34" charset="-122"/>
                <a:cs typeface="Raleway" pitchFamily="34" charset="-120"/>
              </a:rPr>
              <a:t> helps in segmenting objects by detecting edges, which are often used as features for segmentation algorithms.</a:t>
            </a:r>
            <a:endParaRPr lang="en-US" sz="1750" dirty="0"/>
          </a:p>
        </p:txBody>
      </p:sp>
      <p:pic>
        <p:nvPicPr>
          <p:cNvPr id="9"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83894" y="607576"/>
            <a:ext cx="9320213" cy="1377077"/>
          </a:xfrm>
          <a:prstGeom prst="rect">
            <a:avLst/>
          </a:prstGeom>
          <a:noFill/>
          <a:ln/>
        </p:spPr>
        <p:txBody>
          <a:bodyPr wrap="square" rtlCol="0" anchor="t"/>
          <a:lstStyle/>
          <a:p>
            <a:pPr marL="0" indent="0">
              <a:lnSpc>
                <a:spcPts val="5422"/>
              </a:lnSpc>
              <a:buNone/>
            </a:pPr>
            <a:r>
              <a:rPr lang="en-US" sz="4338" dirty="0">
                <a:solidFill>
                  <a:srgbClr val="AE8625"/>
                </a:solidFill>
                <a:latin typeface="Prata" pitchFamily="34" charset="0"/>
                <a:ea typeface="Prata" pitchFamily="34" charset="-122"/>
                <a:cs typeface="Prata" pitchFamily="34" charset="-120"/>
              </a:rPr>
              <a:t>Methodology: Data Preprocessing and Augmentation</a:t>
            </a:r>
            <a:endParaRPr lang="en-US" sz="4338" dirty="0"/>
          </a:p>
        </p:txBody>
      </p:sp>
      <p:sp>
        <p:nvSpPr>
          <p:cNvPr id="6" name="Shape 2"/>
          <p:cNvSpPr/>
          <p:nvPr/>
        </p:nvSpPr>
        <p:spPr>
          <a:xfrm>
            <a:off x="4800719" y="2315170"/>
            <a:ext cx="27503" cy="5306854"/>
          </a:xfrm>
          <a:prstGeom prst="rect">
            <a:avLst/>
          </a:prstGeom>
          <a:solidFill>
            <a:srgbClr val="D2AC47"/>
          </a:solidFill>
          <a:ln/>
        </p:spPr>
      </p:sp>
      <p:sp>
        <p:nvSpPr>
          <p:cNvPr id="7" name="Shape 3"/>
          <p:cNvSpPr/>
          <p:nvPr/>
        </p:nvSpPr>
        <p:spPr>
          <a:xfrm>
            <a:off x="5062299" y="2721352"/>
            <a:ext cx="771168" cy="27503"/>
          </a:xfrm>
          <a:prstGeom prst="rect">
            <a:avLst/>
          </a:prstGeom>
          <a:solidFill>
            <a:srgbClr val="D2AC47"/>
          </a:solidFill>
          <a:ln/>
        </p:spPr>
      </p:sp>
      <p:sp>
        <p:nvSpPr>
          <p:cNvPr id="8" name="Shape 4"/>
          <p:cNvSpPr/>
          <p:nvPr/>
        </p:nvSpPr>
        <p:spPr>
          <a:xfrm>
            <a:off x="4566523" y="2487335"/>
            <a:ext cx="495776" cy="495776"/>
          </a:xfrm>
          <a:prstGeom prst="roundRect">
            <a:avLst>
              <a:gd name="adj" fmla="val 13334"/>
            </a:avLst>
          </a:prstGeom>
          <a:solidFill>
            <a:srgbClr val="2D3033"/>
          </a:solidFill>
          <a:ln/>
        </p:spPr>
      </p:sp>
      <p:sp>
        <p:nvSpPr>
          <p:cNvPr id="9" name="Text 5"/>
          <p:cNvSpPr/>
          <p:nvPr/>
        </p:nvSpPr>
        <p:spPr>
          <a:xfrm>
            <a:off x="4757380" y="2528649"/>
            <a:ext cx="114062" cy="413147"/>
          </a:xfrm>
          <a:prstGeom prst="rect">
            <a:avLst/>
          </a:prstGeom>
          <a:noFill/>
          <a:ln/>
        </p:spPr>
        <p:txBody>
          <a:bodyPr wrap="none" rtlCol="0" anchor="t"/>
          <a:lstStyle/>
          <a:p>
            <a:pPr marL="0" indent="0" algn="ctr">
              <a:lnSpc>
                <a:spcPts val="3253"/>
              </a:lnSpc>
              <a:buNone/>
            </a:pPr>
            <a:r>
              <a:rPr lang="en-US" sz="2603" dirty="0">
                <a:solidFill>
                  <a:srgbClr val="AE8625"/>
                </a:solidFill>
                <a:latin typeface="Prata" pitchFamily="34" charset="0"/>
                <a:ea typeface="Prata" pitchFamily="34" charset="-122"/>
                <a:cs typeface="Prata" pitchFamily="34" charset="-120"/>
              </a:rPr>
              <a:t>1</a:t>
            </a:r>
            <a:endParaRPr lang="en-US" sz="2603" dirty="0"/>
          </a:p>
        </p:txBody>
      </p:sp>
      <p:sp>
        <p:nvSpPr>
          <p:cNvPr id="10" name="Text 6"/>
          <p:cNvSpPr/>
          <p:nvPr/>
        </p:nvSpPr>
        <p:spPr>
          <a:xfrm>
            <a:off x="6026348" y="2535436"/>
            <a:ext cx="2754511" cy="344329"/>
          </a:xfrm>
          <a:prstGeom prst="rect">
            <a:avLst/>
          </a:prstGeom>
          <a:noFill/>
          <a:ln/>
        </p:spPr>
        <p:txBody>
          <a:bodyPr wrap="none" rtlCol="0" anchor="t"/>
          <a:lstStyle/>
          <a:p>
            <a:pPr marL="0" indent="0" algn="l">
              <a:lnSpc>
                <a:spcPts val="2711"/>
              </a:lnSpc>
              <a:buNone/>
            </a:pPr>
            <a:r>
              <a:rPr lang="en-US" sz="2169" dirty="0">
                <a:solidFill>
                  <a:srgbClr val="AE8625"/>
                </a:solidFill>
                <a:latin typeface="Prata" pitchFamily="34" charset="0"/>
                <a:ea typeface="Prata" pitchFamily="34" charset="-122"/>
                <a:cs typeface="Prata" pitchFamily="34" charset="-120"/>
              </a:rPr>
              <a:t>Data Preprocessing</a:t>
            </a:r>
            <a:endParaRPr lang="en-US" sz="2169" dirty="0"/>
          </a:p>
        </p:txBody>
      </p:sp>
      <p:sp>
        <p:nvSpPr>
          <p:cNvPr id="11" name="Text 7"/>
          <p:cNvSpPr/>
          <p:nvPr/>
        </p:nvSpPr>
        <p:spPr>
          <a:xfrm>
            <a:off x="6026348" y="3011924"/>
            <a:ext cx="7777758" cy="705088"/>
          </a:xfrm>
          <a:prstGeom prst="rect">
            <a:avLst/>
          </a:prstGeom>
          <a:noFill/>
          <a:ln/>
        </p:spPr>
        <p:txBody>
          <a:bodyPr wrap="square" rtlCol="0" anchor="t"/>
          <a:lstStyle/>
          <a:p>
            <a:pPr marL="0" indent="0" algn="l">
              <a:lnSpc>
                <a:spcPts val="2776"/>
              </a:lnSpc>
              <a:buNone/>
            </a:pPr>
            <a:r>
              <a:rPr lang="en-US" sz="1735" dirty="0">
                <a:solidFill>
                  <a:srgbClr val="CFCBBF"/>
                </a:solidFill>
                <a:latin typeface="Raleway" pitchFamily="34" charset="0"/>
                <a:ea typeface="Raleway" pitchFamily="34" charset="-122"/>
                <a:cs typeface="Raleway" pitchFamily="34" charset="-120"/>
              </a:rPr>
              <a:t>Resize and normalize the images to a consistent format, handle missing or corrupted data, and encode the breed labels.</a:t>
            </a:r>
            <a:endParaRPr lang="en-US" sz="1735" dirty="0"/>
          </a:p>
        </p:txBody>
      </p:sp>
      <p:sp>
        <p:nvSpPr>
          <p:cNvPr id="12" name="Shape 8"/>
          <p:cNvSpPr/>
          <p:nvPr/>
        </p:nvSpPr>
        <p:spPr>
          <a:xfrm>
            <a:off x="5062299" y="4563725"/>
            <a:ext cx="771168" cy="27503"/>
          </a:xfrm>
          <a:prstGeom prst="rect">
            <a:avLst/>
          </a:prstGeom>
          <a:solidFill>
            <a:srgbClr val="D2AC47"/>
          </a:solidFill>
          <a:ln/>
        </p:spPr>
      </p:sp>
      <p:sp>
        <p:nvSpPr>
          <p:cNvPr id="13" name="Shape 9"/>
          <p:cNvSpPr/>
          <p:nvPr/>
        </p:nvSpPr>
        <p:spPr>
          <a:xfrm>
            <a:off x="4566523" y="4329708"/>
            <a:ext cx="495776" cy="495776"/>
          </a:xfrm>
          <a:prstGeom prst="roundRect">
            <a:avLst>
              <a:gd name="adj" fmla="val 13334"/>
            </a:avLst>
          </a:prstGeom>
          <a:solidFill>
            <a:srgbClr val="2D3033"/>
          </a:solidFill>
          <a:ln/>
        </p:spPr>
      </p:sp>
      <p:sp>
        <p:nvSpPr>
          <p:cNvPr id="14" name="Text 10"/>
          <p:cNvSpPr/>
          <p:nvPr/>
        </p:nvSpPr>
        <p:spPr>
          <a:xfrm>
            <a:off x="4713089" y="4371023"/>
            <a:ext cx="202644" cy="413147"/>
          </a:xfrm>
          <a:prstGeom prst="rect">
            <a:avLst/>
          </a:prstGeom>
          <a:noFill/>
          <a:ln/>
        </p:spPr>
        <p:txBody>
          <a:bodyPr wrap="none" rtlCol="0" anchor="t"/>
          <a:lstStyle/>
          <a:p>
            <a:pPr marL="0" indent="0" algn="ctr">
              <a:lnSpc>
                <a:spcPts val="3253"/>
              </a:lnSpc>
              <a:buNone/>
            </a:pPr>
            <a:r>
              <a:rPr lang="en-US" sz="2603" dirty="0">
                <a:solidFill>
                  <a:srgbClr val="AE8625"/>
                </a:solidFill>
                <a:latin typeface="Prata" pitchFamily="34" charset="0"/>
                <a:ea typeface="Prata" pitchFamily="34" charset="-122"/>
                <a:cs typeface="Prata" pitchFamily="34" charset="-120"/>
              </a:rPr>
              <a:t>2</a:t>
            </a:r>
            <a:endParaRPr lang="en-US" sz="2603" dirty="0"/>
          </a:p>
        </p:txBody>
      </p:sp>
      <p:sp>
        <p:nvSpPr>
          <p:cNvPr id="15" name="Text 11"/>
          <p:cNvSpPr/>
          <p:nvPr/>
        </p:nvSpPr>
        <p:spPr>
          <a:xfrm>
            <a:off x="6026348" y="4377809"/>
            <a:ext cx="2754511" cy="344329"/>
          </a:xfrm>
          <a:prstGeom prst="rect">
            <a:avLst/>
          </a:prstGeom>
          <a:noFill/>
          <a:ln/>
        </p:spPr>
        <p:txBody>
          <a:bodyPr wrap="none" rtlCol="0" anchor="t"/>
          <a:lstStyle/>
          <a:p>
            <a:pPr marL="0" indent="0" algn="l">
              <a:lnSpc>
                <a:spcPts val="2711"/>
              </a:lnSpc>
              <a:buNone/>
            </a:pPr>
            <a:r>
              <a:rPr lang="en-US" sz="2169" dirty="0">
                <a:solidFill>
                  <a:srgbClr val="AE8625"/>
                </a:solidFill>
                <a:latin typeface="Prata" pitchFamily="34" charset="0"/>
                <a:ea typeface="Prata" pitchFamily="34" charset="-122"/>
                <a:cs typeface="Prata" pitchFamily="34" charset="-120"/>
              </a:rPr>
              <a:t>Data Augmentation</a:t>
            </a:r>
            <a:endParaRPr lang="en-US" sz="2169" dirty="0"/>
          </a:p>
        </p:txBody>
      </p:sp>
      <p:sp>
        <p:nvSpPr>
          <p:cNvPr id="16" name="Text 12"/>
          <p:cNvSpPr/>
          <p:nvPr/>
        </p:nvSpPr>
        <p:spPr>
          <a:xfrm>
            <a:off x="6026348" y="4854297"/>
            <a:ext cx="7777758" cy="705088"/>
          </a:xfrm>
          <a:prstGeom prst="rect">
            <a:avLst/>
          </a:prstGeom>
          <a:noFill/>
          <a:ln/>
        </p:spPr>
        <p:txBody>
          <a:bodyPr wrap="square" rtlCol="0" anchor="t"/>
          <a:lstStyle/>
          <a:p>
            <a:pPr marL="0" indent="0" algn="l">
              <a:lnSpc>
                <a:spcPts val="2776"/>
              </a:lnSpc>
              <a:buNone/>
            </a:pPr>
            <a:r>
              <a:rPr lang="en-US" sz="1735" dirty="0">
                <a:solidFill>
                  <a:srgbClr val="CFCBBF"/>
                </a:solidFill>
                <a:latin typeface="Raleway" pitchFamily="34" charset="0"/>
                <a:ea typeface="Raleway" pitchFamily="34" charset="-122"/>
                <a:cs typeface="Raleway" pitchFamily="34" charset="-120"/>
              </a:rPr>
              <a:t>Apply techniques like rotation, flipping, scaling, and color jittering to increase the diversity of the training data and improve model generalization.</a:t>
            </a:r>
            <a:endParaRPr lang="en-US" sz="1735" dirty="0"/>
          </a:p>
        </p:txBody>
      </p:sp>
      <p:sp>
        <p:nvSpPr>
          <p:cNvPr id="17" name="Shape 13"/>
          <p:cNvSpPr/>
          <p:nvPr/>
        </p:nvSpPr>
        <p:spPr>
          <a:xfrm>
            <a:off x="5062299" y="6406098"/>
            <a:ext cx="771168" cy="27503"/>
          </a:xfrm>
          <a:prstGeom prst="rect">
            <a:avLst/>
          </a:prstGeom>
          <a:solidFill>
            <a:srgbClr val="D2AC47"/>
          </a:solidFill>
          <a:ln/>
        </p:spPr>
      </p:sp>
      <p:sp>
        <p:nvSpPr>
          <p:cNvPr id="18" name="Shape 14"/>
          <p:cNvSpPr/>
          <p:nvPr/>
        </p:nvSpPr>
        <p:spPr>
          <a:xfrm>
            <a:off x="4566523" y="6172081"/>
            <a:ext cx="495776" cy="495776"/>
          </a:xfrm>
          <a:prstGeom prst="roundRect">
            <a:avLst>
              <a:gd name="adj" fmla="val 13334"/>
            </a:avLst>
          </a:prstGeom>
          <a:solidFill>
            <a:srgbClr val="2D3033"/>
          </a:solidFill>
          <a:ln/>
        </p:spPr>
      </p:sp>
      <p:sp>
        <p:nvSpPr>
          <p:cNvPr id="19" name="Text 15"/>
          <p:cNvSpPr/>
          <p:nvPr/>
        </p:nvSpPr>
        <p:spPr>
          <a:xfrm>
            <a:off x="4711898" y="6213396"/>
            <a:ext cx="204907" cy="413147"/>
          </a:xfrm>
          <a:prstGeom prst="rect">
            <a:avLst/>
          </a:prstGeom>
          <a:noFill/>
          <a:ln/>
        </p:spPr>
        <p:txBody>
          <a:bodyPr wrap="none" rtlCol="0" anchor="t"/>
          <a:lstStyle/>
          <a:p>
            <a:pPr marL="0" indent="0" algn="ctr">
              <a:lnSpc>
                <a:spcPts val="3253"/>
              </a:lnSpc>
              <a:buNone/>
            </a:pPr>
            <a:r>
              <a:rPr lang="en-US" sz="2603" dirty="0">
                <a:solidFill>
                  <a:srgbClr val="AE8625"/>
                </a:solidFill>
                <a:latin typeface="Prata" pitchFamily="34" charset="0"/>
                <a:ea typeface="Prata" pitchFamily="34" charset="-122"/>
                <a:cs typeface="Prata" pitchFamily="34" charset="-120"/>
              </a:rPr>
              <a:t>3</a:t>
            </a:r>
            <a:endParaRPr lang="en-US" sz="2603" dirty="0"/>
          </a:p>
        </p:txBody>
      </p:sp>
      <p:sp>
        <p:nvSpPr>
          <p:cNvPr id="20" name="Text 16"/>
          <p:cNvSpPr/>
          <p:nvPr/>
        </p:nvSpPr>
        <p:spPr>
          <a:xfrm>
            <a:off x="6026348" y="6220182"/>
            <a:ext cx="2754511" cy="344329"/>
          </a:xfrm>
          <a:prstGeom prst="rect">
            <a:avLst/>
          </a:prstGeom>
          <a:noFill/>
          <a:ln/>
        </p:spPr>
        <p:txBody>
          <a:bodyPr wrap="none" rtlCol="0" anchor="t"/>
          <a:lstStyle/>
          <a:p>
            <a:pPr marL="0" indent="0" algn="l">
              <a:lnSpc>
                <a:spcPts val="2711"/>
              </a:lnSpc>
              <a:buNone/>
            </a:pPr>
            <a:r>
              <a:rPr lang="en-US" sz="2169" dirty="0">
                <a:solidFill>
                  <a:srgbClr val="AE8625"/>
                </a:solidFill>
                <a:latin typeface="Prata" pitchFamily="34" charset="0"/>
                <a:ea typeface="Prata" pitchFamily="34" charset="-122"/>
                <a:cs typeface="Prata" pitchFamily="34" charset="-120"/>
              </a:rPr>
              <a:t>Train-Test Split</a:t>
            </a:r>
            <a:endParaRPr lang="en-US" sz="2169" dirty="0"/>
          </a:p>
        </p:txBody>
      </p:sp>
      <p:sp>
        <p:nvSpPr>
          <p:cNvPr id="21" name="Text 17"/>
          <p:cNvSpPr/>
          <p:nvPr/>
        </p:nvSpPr>
        <p:spPr>
          <a:xfrm>
            <a:off x="6026348" y="6696670"/>
            <a:ext cx="7777758" cy="705088"/>
          </a:xfrm>
          <a:prstGeom prst="rect">
            <a:avLst/>
          </a:prstGeom>
          <a:noFill/>
          <a:ln/>
        </p:spPr>
        <p:txBody>
          <a:bodyPr wrap="square" rtlCol="0" anchor="t"/>
          <a:lstStyle/>
          <a:p>
            <a:pPr marL="0" indent="0" algn="l">
              <a:lnSpc>
                <a:spcPts val="2776"/>
              </a:lnSpc>
              <a:buNone/>
            </a:pPr>
            <a:r>
              <a:rPr lang="en-US" sz="1735" dirty="0">
                <a:solidFill>
                  <a:srgbClr val="CFCBBF"/>
                </a:solidFill>
                <a:latin typeface="Raleway" pitchFamily="34" charset="0"/>
                <a:ea typeface="Raleway" pitchFamily="34" charset="-122"/>
                <a:cs typeface="Raleway" pitchFamily="34" charset="-120"/>
              </a:rPr>
              <a:t>Divide the dataset into training, validation, and test sets to properly evaluate the model's performance and prevent overfitting.</a:t>
            </a:r>
            <a:endParaRPr lang="en-US" sz="1735" dirty="0"/>
          </a:p>
        </p:txBody>
      </p:sp>
      <p:pic>
        <p:nvPicPr>
          <p:cNvPr id="22"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934760"/>
            <a:ext cx="8720733"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Model Architecture and Training</a:t>
            </a:r>
            <a:endParaRPr lang="en-US" sz="4374" dirty="0"/>
          </a:p>
        </p:txBody>
      </p:sp>
      <p:pic>
        <p:nvPicPr>
          <p:cNvPr id="5" name="Image 1" descr="preencoded.png"/>
          <p:cNvPicPr>
            <a:picLocks noChangeAspect="1"/>
          </p:cNvPicPr>
          <p:nvPr/>
        </p:nvPicPr>
        <p:blipFill>
          <a:blip r:embed="rId4"/>
          <a:stretch>
            <a:fillRect/>
          </a:stretch>
        </p:blipFill>
        <p:spPr>
          <a:xfrm>
            <a:off x="2037993" y="1962388"/>
            <a:ext cx="1110972" cy="1777484"/>
          </a:xfrm>
          <a:prstGeom prst="rect">
            <a:avLst/>
          </a:prstGeom>
        </p:spPr>
      </p:pic>
      <p:sp>
        <p:nvSpPr>
          <p:cNvPr id="6" name="Text 2"/>
          <p:cNvSpPr/>
          <p:nvPr/>
        </p:nvSpPr>
        <p:spPr>
          <a:xfrm>
            <a:off x="3482221" y="2184559"/>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Feature Extraction</a:t>
            </a:r>
            <a:endParaRPr lang="en-US" sz="2187" dirty="0"/>
          </a:p>
        </p:txBody>
      </p:sp>
      <p:sp>
        <p:nvSpPr>
          <p:cNvPr id="7" name="Text 3"/>
          <p:cNvSpPr/>
          <p:nvPr/>
        </p:nvSpPr>
        <p:spPr>
          <a:xfrm>
            <a:off x="3482221" y="2664976"/>
            <a:ext cx="9110186" cy="710803"/>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Utilize a pre-trained convolutional neural network (CNN) to extract robust visual features from the input images.</a:t>
            </a:r>
            <a:endParaRPr lang="en-US" sz="1750" dirty="0"/>
          </a:p>
        </p:txBody>
      </p:sp>
      <p:pic>
        <p:nvPicPr>
          <p:cNvPr id="8" name="Image 2" descr="preencoded.png"/>
          <p:cNvPicPr>
            <a:picLocks noChangeAspect="1"/>
          </p:cNvPicPr>
          <p:nvPr/>
        </p:nvPicPr>
        <p:blipFill>
          <a:blip r:embed="rId5"/>
          <a:stretch>
            <a:fillRect/>
          </a:stretch>
        </p:blipFill>
        <p:spPr>
          <a:xfrm>
            <a:off x="2037993" y="3739872"/>
            <a:ext cx="1110972" cy="1777484"/>
          </a:xfrm>
          <a:prstGeom prst="rect">
            <a:avLst/>
          </a:prstGeom>
        </p:spPr>
      </p:pic>
      <p:sp>
        <p:nvSpPr>
          <p:cNvPr id="9" name="Text 4"/>
          <p:cNvSpPr/>
          <p:nvPr/>
        </p:nvSpPr>
        <p:spPr>
          <a:xfrm>
            <a:off x="3482221" y="3962043"/>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Breed Classification</a:t>
            </a:r>
            <a:endParaRPr lang="en-US" sz="2187" dirty="0"/>
          </a:p>
        </p:txBody>
      </p:sp>
      <p:sp>
        <p:nvSpPr>
          <p:cNvPr id="10" name="Text 5"/>
          <p:cNvSpPr/>
          <p:nvPr/>
        </p:nvSpPr>
        <p:spPr>
          <a:xfrm>
            <a:off x="3482221" y="4442460"/>
            <a:ext cx="9110186" cy="710803"/>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Feed the extracted features into a fully connected network to classify the dog breed with high accuracy.</a:t>
            </a:r>
            <a:endParaRPr lang="en-US" sz="1750" dirty="0"/>
          </a:p>
        </p:txBody>
      </p:sp>
      <p:pic>
        <p:nvPicPr>
          <p:cNvPr id="11" name="Image 3" descr="preencoded.png"/>
          <p:cNvPicPr>
            <a:picLocks noChangeAspect="1"/>
          </p:cNvPicPr>
          <p:nvPr/>
        </p:nvPicPr>
        <p:blipFill>
          <a:blip r:embed="rId6"/>
          <a:stretch>
            <a:fillRect/>
          </a:stretch>
        </p:blipFill>
        <p:spPr>
          <a:xfrm>
            <a:off x="2037993" y="5517356"/>
            <a:ext cx="1110972" cy="1777484"/>
          </a:xfrm>
          <a:prstGeom prst="rect">
            <a:avLst/>
          </a:prstGeom>
        </p:spPr>
      </p:pic>
      <p:sp>
        <p:nvSpPr>
          <p:cNvPr id="12" name="Text 6"/>
          <p:cNvSpPr/>
          <p:nvPr/>
        </p:nvSpPr>
        <p:spPr>
          <a:xfrm>
            <a:off x="3482221" y="5739527"/>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Segmentation Mask</a:t>
            </a:r>
            <a:endParaRPr lang="en-US" sz="2187" dirty="0"/>
          </a:p>
        </p:txBody>
      </p:sp>
      <p:sp>
        <p:nvSpPr>
          <p:cNvPr id="13" name="Text 7"/>
          <p:cNvSpPr/>
          <p:nvPr/>
        </p:nvSpPr>
        <p:spPr>
          <a:xfrm>
            <a:off x="3482221" y="6219944"/>
            <a:ext cx="9110186" cy="710803"/>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Employ a separate segmentation network to generate a pixel-wise mask of the dog within the image.</a:t>
            </a:r>
            <a:endParaRPr lang="en-US" sz="1750" dirty="0"/>
          </a:p>
        </p:txBody>
      </p:sp>
      <p:pic>
        <p:nvPicPr>
          <p:cNvPr id="14"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037993" y="4101227"/>
            <a:ext cx="7910393"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Convolution Neural Networks</a:t>
            </a:r>
            <a:endParaRPr lang="en-US" sz="4374" dirty="0"/>
          </a:p>
        </p:txBody>
      </p:sp>
      <p:sp>
        <p:nvSpPr>
          <p:cNvPr id="6" name="Text 2"/>
          <p:cNvSpPr/>
          <p:nvPr/>
        </p:nvSpPr>
        <p:spPr>
          <a:xfrm>
            <a:off x="2037993" y="5128855"/>
            <a:ext cx="10554414"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Convolutional Neural Networks (CNNs) are a specialized type of neural network designed specifically for processing structured grid data, such as images. They are highly effective for tasks like image recognition, object detection, and image classification. CNNs are inspired by the organization of the animal visual cortex, where individual neurons respond to specific stimuli in a restricted region of the visual field.</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2037993" y="2148483"/>
            <a:ext cx="5005030" cy="3377327"/>
          </a:xfrm>
          <a:prstGeom prst="rect">
            <a:avLst/>
          </a:prstGeom>
        </p:spPr>
      </p:pic>
      <p:sp>
        <p:nvSpPr>
          <p:cNvPr id="5" name="Text 1"/>
          <p:cNvSpPr/>
          <p:nvPr/>
        </p:nvSpPr>
        <p:spPr>
          <a:xfrm>
            <a:off x="2037993" y="5775722"/>
            <a:ext cx="5005030" cy="355402"/>
          </a:xfrm>
          <a:prstGeom prst="rect">
            <a:avLst/>
          </a:prstGeom>
          <a:noFill/>
          <a:ln/>
        </p:spPr>
        <p:txBody>
          <a:bodyPr wrap="none" rtlCol="0" anchor="t"/>
          <a:lstStyle/>
          <a:p>
            <a:pPr marL="0" indent="0">
              <a:lnSpc>
                <a:spcPts val="2799"/>
              </a:lnSpc>
              <a:buNone/>
            </a:pPr>
            <a:endParaRPr lang="en-US" sz="1750" dirty="0"/>
          </a:p>
        </p:txBody>
      </p:sp>
      <p:sp>
        <p:nvSpPr>
          <p:cNvPr id="6" name="Text 2"/>
          <p:cNvSpPr/>
          <p:nvPr/>
        </p:nvSpPr>
        <p:spPr>
          <a:xfrm>
            <a:off x="7592616" y="2068354"/>
            <a:ext cx="5007293"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U-net Architecture</a:t>
            </a:r>
            <a:endParaRPr lang="en-US" sz="4374" dirty="0"/>
          </a:p>
        </p:txBody>
      </p:sp>
      <p:sp>
        <p:nvSpPr>
          <p:cNvPr id="7" name="Text 3"/>
          <p:cNvSpPr/>
          <p:nvPr/>
        </p:nvSpPr>
        <p:spPr>
          <a:xfrm>
            <a:off x="7592616" y="2984897"/>
            <a:ext cx="5007293" cy="3198614"/>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U-Net is a popular convolutional neural network architecture designed for semantic segmentation tasks, particularly in medical image analysis, where precise pixel-level segmentation is required. It was introduced by Olaf Ronneberger, Philipp Fischer, and Thomas Brox in their </a:t>
            </a:r>
            <a:r>
              <a:rPr lang="en-US" sz="1750" u="sng" dirty="0">
                <a:solidFill>
                  <a:srgbClr val="D2AC47"/>
                </a:solidFill>
                <a:latin typeface="Raleway" pitchFamily="34" charset="0"/>
                <a:ea typeface="Raleway" pitchFamily="34" charset="-122"/>
                <a:cs typeface="Raleway" pitchFamily="34" charset="-120"/>
                <a:hlinkClick r:id="rId5">
                  <a:extLst>
                    <a:ext uri="{A12FA001-AC4F-418D-AE19-62706E023703}">
                      <ahyp:hlinkClr xmlns:ahyp="http://schemas.microsoft.com/office/drawing/2018/hyperlinkcolor" val="tx"/>
                    </a:ext>
                  </a:extLst>
                </a:hlinkClick>
              </a:rPr>
              <a:t>2015 paper titled</a:t>
            </a:r>
            <a:r>
              <a:rPr lang="en-US" sz="1750" dirty="0">
                <a:solidFill>
                  <a:srgbClr val="CFCBBF"/>
                </a:solidFill>
                <a:latin typeface="Raleway" pitchFamily="34" charset="0"/>
                <a:ea typeface="Raleway" pitchFamily="34" charset="-122"/>
                <a:cs typeface="Raleway" pitchFamily="34" charset="-120"/>
              </a:rPr>
              <a:t> </a:t>
            </a:r>
            <a:r>
              <a:rPr lang="en-US" sz="1750" b="1" dirty="0">
                <a:solidFill>
                  <a:srgbClr val="CFCBBF"/>
                </a:solidFill>
                <a:latin typeface="Raleway" pitchFamily="34" charset="0"/>
                <a:ea typeface="Raleway" pitchFamily="34" charset="-122"/>
                <a:cs typeface="Raleway" pitchFamily="34" charset="-120"/>
              </a:rPr>
              <a:t>"U-Net: Convolutional Networks for Biomedical Image Segmentation."</a:t>
            </a:r>
            <a:endParaRPr lang="en-US" sz="1750" dirty="0"/>
          </a:p>
        </p:txBody>
      </p:sp>
      <p:pic>
        <p:nvPicPr>
          <p:cNvPr id="9" name="Image 2"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4839"/>
          </a:xfrm>
          <a:prstGeom prst="rect">
            <a:avLst/>
          </a:prstGeom>
          <a:solidFill>
            <a:srgbClr val="1B1C1D"/>
          </a:solidFill>
          <a:ln/>
        </p:spPr>
      </p:sp>
      <p:sp>
        <p:nvSpPr>
          <p:cNvPr id="4" name="Text 1"/>
          <p:cNvSpPr/>
          <p:nvPr/>
        </p:nvSpPr>
        <p:spPr>
          <a:xfrm>
            <a:off x="2133957" y="599837"/>
            <a:ext cx="7437477" cy="681752"/>
          </a:xfrm>
          <a:prstGeom prst="rect">
            <a:avLst/>
          </a:prstGeom>
          <a:noFill/>
          <a:ln/>
        </p:spPr>
        <p:txBody>
          <a:bodyPr wrap="none" rtlCol="0" anchor="t"/>
          <a:lstStyle/>
          <a:p>
            <a:pPr marL="0" indent="0">
              <a:lnSpc>
                <a:spcPts val="5368"/>
              </a:lnSpc>
              <a:buNone/>
            </a:pPr>
            <a:r>
              <a:rPr lang="en-US" sz="4294" dirty="0">
                <a:solidFill>
                  <a:srgbClr val="AE8625"/>
                </a:solidFill>
                <a:latin typeface="Prata" pitchFamily="34" charset="0"/>
                <a:ea typeface="Prata" pitchFamily="34" charset="-122"/>
                <a:cs typeface="Prata" pitchFamily="34" charset="-120"/>
              </a:rPr>
              <a:t>MobileNetV2     and  Pix2Pix</a:t>
            </a:r>
            <a:endParaRPr lang="en-US" sz="4294" dirty="0"/>
          </a:p>
        </p:txBody>
      </p:sp>
      <p:sp>
        <p:nvSpPr>
          <p:cNvPr id="5" name="Text 2"/>
          <p:cNvSpPr/>
          <p:nvPr/>
        </p:nvSpPr>
        <p:spPr>
          <a:xfrm>
            <a:off x="2133957" y="1805107"/>
            <a:ext cx="7093982" cy="1744861"/>
          </a:xfrm>
          <a:prstGeom prst="rect">
            <a:avLst/>
          </a:prstGeom>
          <a:noFill/>
          <a:ln/>
        </p:spPr>
        <p:txBody>
          <a:bodyPr wrap="square" rtlCol="0" anchor="t"/>
          <a:lstStyle/>
          <a:p>
            <a:pPr marL="0" indent="0">
              <a:lnSpc>
                <a:spcPts val="2748"/>
              </a:lnSpc>
              <a:buNone/>
            </a:pPr>
            <a:r>
              <a:rPr lang="en-US" sz="1718" dirty="0">
                <a:solidFill>
                  <a:srgbClr val="CFCBBF"/>
                </a:solidFill>
                <a:latin typeface="Raleway" pitchFamily="34" charset="0"/>
                <a:ea typeface="Raleway" pitchFamily="34" charset="-122"/>
                <a:cs typeface="Raleway" pitchFamily="34" charset="-120"/>
              </a:rPr>
              <a:t>MobileNetV2 is a convolutional neural network architecture designed for efficient and lightweight deep learning models, particularly targeted for mobile and embedded devices. It is an evolution of the original MobileNet architecture, incorporating improvements to both the architecture and training methodology.</a:t>
            </a:r>
            <a:endParaRPr lang="en-US" sz="1718" dirty="0"/>
          </a:p>
        </p:txBody>
      </p:sp>
      <p:sp>
        <p:nvSpPr>
          <p:cNvPr id="6" name="Text 3"/>
          <p:cNvSpPr/>
          <p:nvPr/>
        </p:nvSpPr>
        <p:spPr>
          <a:xfrm>
            <a:off x="2133957" y="3746302"/>
            <a:ext cx="7093982" cy="348972"/>
          </a:xfrm>
          <a:prstGeom prst="rect">
            <a:avLst/>
          </a:prstGeom>
          <a:noFill/>
          <a:ln/>
        </p:spPr>
        <p:txBody>
          <a:bodyPr wrap="none" rtlCol="0" anchor="t"/>
          <a:lstStyle/>
          <a:p>
            <a:pPr marL="0" indent="0">
              <a:lnSpc>
                <a:spcPts val="2748"/>
              </a:lnSpc>
              <a:buNone/>
            </a:pPr>
            <a:endParaRPr lang="en-US" sz="1718" dirty="0"/>
          </a:p>
        </p:txBody>
      </p:sp>
      <p:sp>
        <p:nvSpPr>
          <p:cNvPr id="7" name="Text 4"/>
          <p:cNvSpPr/>
          <p:nvPr/>
        </p:nvSpPr>
        <p:spPr>
          <a:xfrm>
            <a:off x="2133957" y="4291608"/>
            <a:ext cx="7093982" cy="348972"/>
          </a:xfrm>
          <a:prstGeom prst="rect">
            <a:avLst/>
          </a:prstGeom>
          <a:noFill/>
          <a:ln/>
        </p:spPr>
        <p:txBody>
          <a:bodyPr wrap="none" rtlCol="0" anchor="t"/>
          <a:lstStyle/>
          <a:p>
            <a:pPr marL="0" indent="0">
              <a:lnSpc>
                <a:spcPts val="2748"/>
              </a:lnSpc>
              <a:buNone/>
            </a:pPr>
            <a:r>
              <a:rPr lang="en-US" sz="1718" dirty="0">
                <a:solidFill>
                  <a:srgbClr val="CFCBBF"/>
                </a:solidFill>
                <a:latin typeface="Raleway" pitchFamily="34" charset="0"/>
                <a:ea typeface="Raleway" pitchFamily="34" charset="-122"/>
                <a:cs typeface="Raleway" pitchFamily="34" charset="-120"/>
              </a:rPr>
              <a:t>Using TensorFlow / Keras</a:t>
            </a:r>
            <a:endParaRPr lang="en-US" sz="1718" dirty="0"/>
          </a:p>
        </p:txBody>
      </p:sp>
      <p:sp>
        <p:nvSpPr>
          <p:cNvPr id="8" name="Text 5"/>
          <p:cNvSpPr/>
          <p:nvPr/>
        </p:nvSpPr>
        <p:spPr>
          <a:xfrm>
            <a:off x="2352080" y="5024438"/>
            <a:ext cx="2888337" cy="348972"/>
          </a:xfrm>
          <a:prstGeom prst="rect">
            <a:avLst/>
          </a:prstGeom>
          <a:noFill/>
          <a:ln/>
        </p:spPr>
        <p:txBody>
          <a:bodyPr wrap="none" rtlCol="0" anchor="t"/>
          <a:lstStyle/>
          <a:p>
            <a:pPr marL="0" indent="0">
              <a:lnSpc>
                <a:spcPts val="2748"/>
              </a:lnSpc>
              <a:buNone/>
            </a:pPr>
            <a:r>
              <a:rPr lang="en-US" sz="1718" dirty="0">
                <a:solidFill>
                  <a:srgbClr val="CFCBBF"/>
                </a:solidFill>
                <a:latin typeface="Raleway" pitchFamily="34" charset="0"/>
                <a:ea typeface="Raleway" pitchFamily="34" charset="-122"/>
                <a:cs typeface="Raleway" pitchFamily="34" charset="-120"/>
              </a:rPr>
              <a:t>MobileNetV2</a:t>
            </a:r>
            <a:endParaRPr lang="en-US" sz="1718" dirty="0"/>
          </a:p>
        </p:txBody>
      </p:sp>
      <p:sp>
        <p:nvSpPr>
          <p:cNvPr id="9" name="Text 6"/>
          <p:cNvSpPr/>
          <p:nvPr/>
        </p:nvSpPr>
        <p:spPr>
          <a:xfrm>
            <a:off x="5684282" y="5024438"/>
            <a:ext cx="3325416" cy="348972"/>
          </a:xfrm>
          <a:prstGeom prst="rect">
            <a:avLst/>
          </a:prstGeom>
          <a:noFill/>
          <a:ln/>
        </p:spPr>
        <p:txBody>
          <a:bodyPr wrap="none" rtlCol="0" anchor="t"/>
          <a:lstStyle/>
          <a:p>
            <a:pPr marL="0" indent="0">
              <a:lnSpc>
                <a:spcPts val="2748"/>
              </a:lnSpc>
              <a:buNone/>
            </a:pPr>
            <a:r>
              <a:rPr lang="en-US" sz="1718" dirty="0">
                <a:solidFill>
                  <a:srgbClr val="CFCBBF"/>
                </a:solidFill>
                <a:latin typeface="Raleway" pitchFamily="34" charset="0"/>
                <a:ea typeface="Raleway" pitchFamily="34" charset="-122"/>
                <a:cs typeface="Raleway" pitchFamily="34" charset="-120"/>
              </a:rPr>
              <a:t>Encoder</a:t>
            </a:r>
            <a:endParaRPr lang="en-US" sz="1718" dirty="0"/>
          </a:p>
        </p:txBody>
      </p:sp>
      <p:sp>
        <p:nvSpPr>
          <p:cNvPr id="10" name="Shape 7"/>
          <p:cNvSpPr/>
          <p:nvPr/>
        </p:nvSpPr>
        <p:spPr>
          <a:xfrm>
            <a:off x="2133957" y="5511879"/>
            <a:ext cx="7093982" cy="625912"/>
          </a:xfrm>
          <a:prstGeom prst="rect">
            <a:avLst/>
          </a:prstGeom>
          <a:solidFill>
            <a:srgbClr val="2D3033"/>
          </a:solidFill>
          <a:ln/>
        </p:spPr>
      </p:sp>
      <p:sp>
        <p:nvSpPr>
          <p:cNvPr id="11" name="Text 8"/>
          <p:cNvSpPr/>
          <p:nvPr/>
        </p:nvSpPr>
        <p:spPr>
          <a:xfrm>
            <a:off x="2352080" y="5650349"/>
            <a:ext cx="2888337" cy="348972"/>
          </a:xfrm>
          <a:prstGeom prst="rect">
            <a:avLst/>
          </a:prstGeom>
          <a:noFill/>
          <a:ln/>
        </p:spPr>
        <p:txBody>
          <a:bodyPr wrap="none" rtlCol="0" anchor="t"/>
          <a:lstStyle/>
          <a:p>
            <a:pPr marL="0" indent="0">
              <a:lnSpc>
                <a:spcPts val="2748"/>
              </a:lnSpc>
              <a:buNone/>
            </a:pPr>
            <a:r>
              <a:rPr lang="en-US" sz="1718" dirty="0">
                <a:solidFill>
                  <a:srgbClr val="CFCBBF"/>
                </a:solidFill>
                <a:latin typeface="Raleway" pitchFamily="34" charset="0"/>
                <a:ea typeface="Raleway" pitchFamily="34" charset="-122"/>
                <a:cs typeface="Raleway" pitchFamily="34" charset="-120"/>
              </a:rPr>
              <a:t>Pix2Pix</a:t>
            </a:r>
            <a:endParaRPr lang="en-US" sz="1718" dirty="0"/>
          </a:p>
        </p:txBody>
      </p:sp>
      <p:sp>
        <p:nvSpPr>
          <p:cNvPr id="12" name="Text 9"/>
          <p:cNvSpPr/>
          <p:nvPr/>
        </p:nvSpPr>
        <p:spPr>
          <a:xfrm>
            <a:off x="5684282" y="5650349"/>
            <a:ext cx="3325416" cy="348972"/>
          </a:xfrm>
          <a:prstGeom prst="rect">
            <a:avLst/>
          </a:prstGeom>
          <a:noFill/>
          <a:ln/>
        </p:spPr>
        <p:txBody>
          <a:bodyPr wrap="none" rtlCol="0" anchor="t"/>
          <a:lstStyle/>
          <a:p>
            <a:pPr marL="0" indent="0">
              <a:lnSpc>
                <a:spcPts val="2748"/>
              </a:lnSpc>
              <a:buNone/>
            </a:pPr>
            <a:r>
              <a:rPr lang="en-US" sz="1718" dirty="0">
                <a:solidFill>
                  <a:srgbClr val="CFCBBF"/>
                </a:solidFill>
                <a:latin typeface="Raleway" pitchFamily="34" charset="0"/>
                <a:ea typeface="Raleway" pitchFamily="34" charset="-122"/>
                <a:cs typeface="Raleway" pitchFamily="34" charset="-120"/>
              </a:rPr>
              <a:t>Decoder</a:t>
            </a:r>
            <a:endParaRPr lang="en-US" sz="1718" dirty="0"/>
          </a:p>
        </p:txBody>
      </p:sp>
      <p:sp>
        <p:nvSpPr>
          <p:cNvPr id="13" name="Text 10"/>
          <p:cNvSpPr/>
          <p:nvPr/>
        </p:nvSpPr>
        <p:spPr>
          <a:xfrm>
            <a:off x="2352080" y="6276261"/>
            <a:ext cx="2888337" cy="348972"/>
          </a:xfrm>
          <a:prstGeom prst="rect">
            <a:avLst/>
          </a:prstGeom>
          <a:noFill/>
          <a:ln/>
        </p:spPr>
        <p:txBody>
          <a:bodyPr wrap="none" rtlCol="0" anchor="t"/>
          <a:lstStyle/>
          <a:p>
            <a:pPr marL="0" indent="0">
              <a:lnSpc>
                <a:spcPts val="2748"/>
              </a:lnSpc>
              <a:buNone/>
            </a:pPr>
            <a:r>
              <a:rPr lang="en-US" sz="1718" dirty="0">
                <a:solidFill>
                  <a:srgbClr val="CFCBBF"/>
                </a:solidFill>
                <a:latin typeface="Raleway" pitchFamily="34" charset="0"/>
                <a:ea typeface="Raleway" pitchFamily="34" charset="-122"/>
                <a:cs typeface="Raleway" pitchFamily="34" charset="-120"/>
              </a:rPr>
              <a:t>Model Compilation</a:t>
            </a:r>
            <a:endParaRPr lang="en-US" sz="1718" dirty="0"/>
          </a:p>
        </p:txBody>
      </p:sp>
      <p:sp>
        <p:nvSpPr>
          <p:cNvPr id="14" name="Text 11"/>
          <p:cNvSpPr/>
          <p:nvPr/>
        </p:nvSpPr>
        <p:spPr>
          <a:xfrm>
            <a:off x="5684282" y="6276261"/>
            <a:ext cx="3325416" cy="348972"/>
          </a:xfrm>
          <a:prstGeom prst="rect">
            <a:avLst/>
          </a:prstGeom>
          <a:noFill/>
          <a:ln/>
        </p:spPr>
        <p:txBody>
          <a:bodyPr wrap="none" rtlCol="0" anchor="t"/>
          <a:lstStyle/>
          <a:p>
            <a:pPr marL="0" indent="0">
              <a:lnSpc>
                <a:spcPts val="2748"/>
              </a:lnSpc>
              <a:buNone/>
            </a:pPr>
            <a:endParaRPr lang="en-US" sz="1718" dirty="0"/>
          </a:p>
        </p:txBody>
      </p:sp>
      <p:sp>
        <p:nvSpPr>
          <p:cNvPr id="15" name="Shape 12"/>
          <p:cNvSpPr/>
          <p:nvPr/>
        </p:nvSpPr>
        <p:spPr>
          <a:xfrm>
            <a:off x="2133957" y="6763703"/>
            <a:ext cx="7093982" cy="625912"/>
          </a:xfrm>
          <a:prstGeom prst="rect">
            <a:avLst/>
          </a:prstGeom>
          <a:solidFill>
            <a:srgbClr val="2D3033"/>
          </a:solidFill>
          <a:ln/>
        </p:spPr>
      </p:sp>
      <p:sp>
        <p:nvSpPr>
          <p:cNvPr id="16" name="Text 13"/>
          <p:cNvSpPr/>
          <p:nvPr/>
        </p:nvSpPr>
        <p:spPr>
          <a:xfrm>
            <a:off x="2352080" y="6902172"/>
            <a:ext cx="2888337" cy="348972"/>
          </a:xfrm>
          <a:prstGeom prst="rect">
            <a:avLst/>
          </a:prstGeom>
          <a:noFill/>
          <a:ln/>
        </p:spPr>
        <p:txBody>
          <a:bodyPr wrap="none" rtlCol="0" anchor="t"/>
          <a:lstStyle/>
          <a:p>
            <a:pPr marL="0" indent="0">
              <a:lnSpc>
                <a:spcPts val="2748"/>
              </a:lnSpc>
              <a:buNone/>
            </a:pPr>
            <a:r>
              <a:rPr lang="en-US" sz="1718" dirty="0">
                <a:solidFill>
                  <a:srgbClr val="CFCBBF"/>
                </a:solidFill>
                <a:latin typeface="Raleway" pitchFamily="34" charset="0"/>
                <a:ea typeface="Raleway" pitchFamily="34" charset="-122"/>
                <a:cs typeface="Raleway" pitchFamily="34" charset="-120"/>
              </a:rPr>
              <a:t>Loss Function</a:t>
            </a:r>
            <a:endParaRPr lang="en-US" sz="1718" dirty="0"/>
          </a:p>
        </p:txBody>
      </p:sp>
      <p:sp>
        <p:nvSpPr>
          <p:cNvPr id="17" name="Text 14"/>
          <p:cNvSpPr/>
          <p:nvPr/>
        </p:nvSpPr>
        <p:spPr>
          <a:xfrm>
            <a:off x="5684282" y="6902172"/>
            <a:ext cx="3325416" cy="348972"/>
          </a:xfrm>
          <a:prstGeom prst="rect">
            <a:avLst/>
          </a:prstGeom>
          <a:noFill/>
          <a:ln/>
        </p:spPr>
        <p:txBody>
          <a:bodyPr wrap="none" rtlCol="0" anchor="t"/>
          <a:lstStyle/>
          <a:p>
            <a:pPr marL="0" indent="0">
              <a:lnSpc>
                <a:spcPts val="2748"/>
              </a:lnSpc>
              <a:buNone/>
            </a:pPr>
            <a:r>
              <a:rPr lang="en-US" sz="1718" dirty="0">
                <a:solidFill>
                  <a:srgbClr val="CFCBBF"/>
                </a:solidFill>
                <a:latin typeface="Raleway" pitchFamily="34" charset="0"/>
                <a:ea typeface="Raleway" pitchFamily="34" charset="-122"/>
                <a:cs typeface="Raleway" pitchFamily="34" charset="-120"/>
              </a:rPr>
              <a:t>SparseCategoricalCrossEntropy</a:t>
            </a:r>
            <a:endParaRPr lang="en-US" sz="1718" dirty="0"/>
          </a:p>
        </p:txBody>
      </p:sp>
      <p:sp>
        <p:nvSpPr>
          <p:cNvPr id="18" name="Text 15"/>
          <p:cNvSpPr/>
          <p:nvPr/>
        </p:nvSpPr>
        <p:spPr>
          <a:xfrm>
            <a:off x="9767768" y="1805107"/>
            <a:ext cx="2736175" cy="5234583"/>
          </a:xfrm>
          <a:prstGeom prst="rect">
            <a:avLst/>
          </a:prstGeom>
          <a:noFill/>
          <a:ln/>
        </p:spPr>
        <p:txBody>
          <a:bodyPr wrap="square" rtlCol="0" anchor="t"/>
          <a:lstStyle/>
          <a:p>
            <a:pPr marL="0" indent="0">
              <a:lnSpc>
                <a:spcPts val="2748"/>
              </a:lnSpc>
              <a:buNone/>
            </a:pPr>
            <a:r>
              <a:rPr lang="en-US" sz="1718" dirty="0">
                <a:solidFill>
                  <a:srgbClr val="CFCBBF"/>
                </a:solidFill>
                <a:latin typeface="Raleway" pitchFamily="34" charset="0"/>
                <a:ea typeface="Raleway" pitchFamily="34" charset="-122"/>
                <a:cs typeface="Raleway" pitchFamily="34" charset="-120"/>
              </a:rPr>
              <a:t>Pix2Pix is a type of conditional generative adversarial network (GAN) designed for image-to-image translation tasks. It was introduced by researchers at the University of California, Berkeley, in 2017. Pix2Pix is particularly powerful for tasks where an input image is transformed into an output image while preserving the semantic content of the input.</a:t>
            </a:r>
            <a:endParaRPr lang="en-US" sz="1718" dirty="0"/>
          </a:p>
        </p:txBody>
      </p:sp>
      <p:pic>
        <p:nvPicPr>
          <p:cNvPr id="20"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881</Words>
  <Application>Microsoft Office PowerPoint</Application>
  <PresentationFormat>Custom</PresentationFormat>
  <Paragraphs>92</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Prata</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Vasanth Gopal</cp:lastModifiedBy>
  <cp:revision>2</cp:revision>
  <dcterms:created xsi:type="dcterms:W3CDTF">2024-05-04T15:05:48Z</dcterms:created>
  <dcterms:modified xsi:type="dcterms:W3CDTF">2024-05-10T11:45:54Z</dcterms:modified>
</cp:coreProperties>
</file>